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403" r:id="rId2"/>
    <p:sldId id="405" r:id="rId3"/>
    <p:sldId id="411" r:id="rId4"/>
    <p:sldId id="412" r:id="rId5"/>
    <p:sldId id="419" r:id="rId6"/>
    <p:sldId id="420" r:id="rId7"/>
    <p:sldId id="421" r:id="rId8"/>
    <p:sldId id="422" r:id="rId9"/>
    <p:sldId id="423" r:id="rId10"/>
    <p:sldId id="424" r:id="rId11"/>
    <p:sldId id="425" r:id="rId12"/>
    <p:sldId id="426" r:id="rId13"/>
    <p:sldId id="427" r:id="rId14"/>
    <p:sldId id="428" r:id="rId15"/>
    <p:sldId id="429" r:id="rId16"/>
    <p:sldId id="431" r:id="rId17"/>
    <p:sldId id="432" r:id="rId18"/>
    <p:sldId id="433" r:id="rId19"/>
    <p:sldId id="434" r:id="rId20"/>
    <p:sldId id="435" r:id="rId21"/>
    <p:sldId id="436" r:id="rId22"/>
    <p:sldId id="437" r:id="rId23"/>
    <p:sldId id="438" r:id="rId24"/>
    <p:sldId id="439" r:id="rId25"/>
    <p:sldId id="440" r:id="rId26"/>
    <p:sldId id="441" r:id="rId27"/>
    <p:sldId id="418" r:id="rId28"/>
    <p:sldId id="404" r:id="rId2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28BE0"/>
    <a:srgbClr val="63D000"/>
    <a:srgbClr val="0290E8"/>
    <a:srgbClr val="079FFD"/>
    <a:srgbClr val="64D200"/>
    <a:srgbClr val="6FEA00"/>
    <a:srgbClr val="79FE00"/>
    <a:srgbClr val="7EF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89668" autoAdjust="0"/>
  </p:normalViewPr>
  <p:slideViewPr>
    <p:cSldViewPr>
      <p:cViewPr>
        <p:scale>
          <a:sx n="66" d="100"/>
          <a:sy n="66" d="100"/>
        </p:scale>
        <p:origin x="-972" y="-72"/>
      </p:cViewPr>
      <p:guideLst>
        <p:guide orient="horz" pos="2160"/>
        <p:guide pos="3840"/>
      </p:guideLst>
    </p:cSldViewPr>
  </p:slideViewPr>
  <p:notesTextViewPr>
    <p:cViewPr>
      <p:scale>
        <a:sx n="125" d="100"/>
        <a:sy n="125" d="100"/>
      </p:scale>
      <p:origin x="0" y="0"/>
    </p:cViewPr>
  </p:notesTextViewPr>
  <p:notesViewPr>
    <p:cSldViewPr showGuides="1">
      <p:cViewPr varScale="1">
        <p:scale>
          <a:sx n="73" d="100"/>
          <a:sy n="73" d="100"/>
        </p:scale>
        <p:origin x="3424"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2019/3/15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305703961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pPr>
                <a:defRPr/>
              </a:pPr>
              <a:t>2019/3/15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prstTxWarp prst="textNoShape">
              <a:avLst/>
            </a:prstTxWarp>
          </a:bodyPr>
          <a:lstStyle>
            <a:lvl1pPr algn="r">
              <a:defRPr sz="1200">
                <a:latin typeface="Calibri" panose="020F0502020204030204" pitchFamily="34" charset="0"/>
              </a:defRPr>
            </a:lvl1pPr>
          </a:lstStyle>
          <a:p>
            <a:fld id="{F19A2EC9-282E-4C73-9090-5E35C3C5DF68}" type="slidenum">
              <a:rPr lang="zh-CN" altLang="en-US"/>
              <a:pPr/>
              <a:t>‹#›</a:t>
            </a:fld>
            <a:endParaRPr lang="en-US" altLang="zh-CN"/>
          </a:p>
        </p:txBody>
      </p:sp>
    </p:spTree>
    <p:extLst>
      <p:ext uri="{BB962C8B-B14F-4D97-AF65-F5344CB8AC3E}">
        <p14:creationId xmlns:p14="http://schemas.microsoft.com/office/powerpoint/2010/main" val="375895912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1</a:t>
            </a:fld>
            <a:endParaRPr lang="en-US" altLang="zh-CN"/>
          </a:p>
        </p:txBody>
      </p:sp>
    </p:spTree>
    <p:extLst>
      <p:ext uri="{BB962C8B-B14F-4D97-AF65-F5344CB8AC3E}">
        <p14:creationId xmlns:p14="http://schemas.microsoft.com/office/powerpoint/2010/main" val="264482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一个帮助自闭症儿童训练联合注意力的</a:t>
            </a:r>
            <a:r>
              <a:rPr lang="en-US" altLang="zh-CN" dirty="0" smtClean="0"/>
              <a:t>VR</a:t>
            </a:r>
            <a:r>
              <a:rPr lang="zh-CN" altLang="en-US" dirty="0" smtClean="0"/>
              <a:t>游戏</a:t>
            </a:r>
            <a:br>
              <a:rPr lang="zh-CN" altLang="en-US" dirty="0" smtClean="0"/>
            </a:br>
            <a:r>
              <a:rPr lang="zh-CN" altLang="en-US" dirty="0" smtClean="0"/>
              <a:t>研究了定制人物和非定制人物对参与者凝视的影响</a:t>
            </a:r>
            <a:br>
              <a:rPr lang="zh-CN" altLang="en-US" dirty="0" smtClean="0"/>
            </a:br>
            <a:r>
              <a:rPr lang="zh-CN" altLang="en-US" dirty="0" smtClean="0"/>
              <a:t>定制人物使参与者对不相关区域</a:t>
            </a:r>
            <a:r>
              <a:rPr lang="en-US" altLang="zh-CN" dirty="0" smtClean="0"/>
              <a:t>(</a:t>
            </a:r>
            <a:r>
              <a:rPr lang="zh-CN" altLang="en-US" dirty="0" smtClean="0"/>
              <a:t>背景</a:t>
            </a:r>
            <a:r>
              <a:rPr lang="en-US" altLang="zh-CN" dirty="0" smtClean="0"/>
              <a:t>)</a:t>
            </a:r>
            <a:r>
              <a:rPr lang="zh-CN" altLang="en-US" dirty="0" smtClean="0"/>
              <a:t>的注视更少，然而对定制人物联合注意反应更慢</a:t>
            </a:r>
            <a:br>
              <a:rPr lang="zh-CN" altLang="en-US" dirty="0" smtClean="0"/>
            </a:br>
            <a:r>
              <a:rPr lang="zh-CN" altLang="en-US" dirty="0" smtClean="0"/>
              <a:t>揭示了患有自闭症的人如何与定制人物交互以及这些互动对联合注意力的影响</a:t>
            </a:r>
            <a:br>
              <a:rPr lang="zh-CN" altLang="en-US" dirty="0" smtClean="0"/>
            </a:br>
            <a:r>
              <a:rPr lang="en-US" altLang="zh-CN" dirty="0" smtClean="0"/>
              <a:t>CVH(Customizable Virtual Human)</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24</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一款让用户体验到在虚拟现实中上下楼梯触觉的交互式系统</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25</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用手机</a:t>
            </a:r>
            <a:r>
              <a:rPr lang="en-US" altLang="zh-CN" dirty="0" smtClean="0"/>
              <a:t>AR</a:t>
            </a:r>
            <a:r>
              <a:rPr lang="zh-CN" altLang="en-US" dirty="0" smtClean="0"/>
              <a:t>将白纸上的卡通画重建为</a:t>
            </a:r>
            <a:r>
              <a:rPr lang="en-US" altLang="zh-CN" dirty="0" smtClean="0"/>
              <a:t>3d</a:t>
            </a:r>
            <a:r>
              <a:rPr lang="zh-CN" altLang="en-US" smtClean="0"/>
              <a:t>模型的系统</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26</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28</a:t>
            </a:fld>
            <a:endParaRPr lang="en-US" altLang="zh-CN"/>
          </a:p>
        </p:txBody>
      </p:sp>
    </p:spTree>
    <p:extLst>
      <p:ext uri="{BB962C8B-B14F-4D97-AF65-F5344CB8AC3E}">
        <p14:creationId xmlns:p14="http://schemas.microsoft.com/office/powerpoint/2010/main" val="423874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改变渲染虚拟人物的方式，保持其运动和形状不变，研究虚拟人物外貌对观众反应的影响。</a:t>
            </a:r>
            <a:br>
              <a:rPr lang="zh-CN" altLang="en-US" dirty="0" smtClean="0"/>
            </a:br>
            <a:r>
              <a:rPr lang="zh-CN" altLang="en-US" dirty="0" smtClean="0"/>
              <a:t>背景：过于真实的虚拟人物并不能引起观众的好感，如何创建一个更加有吸引力的虚拟人物呢？</a:t>
            </a:r>
            <a:br>
              <a:rPr lang="zh-CN" altLang="en-US" dirty="0" smtClean="0"/>
            </a:br>
            <a:r>
              <a:rPr lang="zh-CN" altLang="en-US" dirty="0" smtClean="0"/>
              <a:t>实验：</a:t>
            </a:r>
            <a:br>
              <a:rPr lang="zh-CN" altLang="en-US" dirty="0" smtClean="0"/>
            </a:br>
            <a:r>
              <a:rPr lang="zh-CN" altLang="en-US" dirty="0" smtClean="0"/>
              <a:t>邀请上千人观看不同渲染方式下的人物形象，并收集它们的反馈</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16</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一种在虚拟世界中根据人体限制模拟虚拟人物运动的算法</a:t>
            </a:r>
            <a:br>
              <a:rPr lang="zh-CN" altLang="en-US" dirty="0" smtClean="0"/>
            </a:br>
            <a:r>
              <a:rPr lang="zh-CN" altLang="en-US" dirty="0" smtClean="0"/>
              <a:t>每个人物有十个自由度</a:t>
            </a:r>
            <a:r>
              <a:rPr lang="en-US" altLang="zh-CN" dirty="0" smtClean="0"/>
              <a:t>(DOF)</a:t>
            </a:r>
            <a:br>
              <a:rPr lang="en-US" altLang="zh-CN" dirty="0" smtClean="0"/>
            </a:br>
            <a:r>
              <a:rPr lang="zh-CN" altLang="en-US" dirty="0" smtClean="0"/>
              <a:t>效果：</a:t>
            </a:r>
            <a:br>
              <a:rPr lang="zh-CN" altLang="en-US" dirty="0" smtClean="0"/>
            </a:br>
            <a:r>
              <a:rPr lang="zh-CN" altLang="en-US" dirty="0" smtClean="0"/>
              <a:t>虚拟人物之间的交互行为更真实</a:t>
            </a:r>
            <a:br>
              <a:rPr lang="zh-CN" altLang="en-US" dirty="0" smtClean="0"/>
            </a:br>
            <a:r>
              <a:rPr lang="zh-CN" altLang="en-US" dirty="0" smtClean="0"/>
              <a:t>人物之间的移动不会有碰撞</a:t>
            </a:r>
            <a:r>
              <a:rPr lang="en-US" altLang="zh-CN" dirty="0" smtClean="0"/>
              <a:t>(collision-free)</a:t>
            </a:r>
            <a:br>
              <a:rPr lang="en-US" altLang="zh-CN" dirty="0" smtClean="0"/>
            </a:br>
            <a:r>
              <a:rPr lang="zh-CN" altLang="en-US" dirty="0" smtClean="0"/>
              <a:t>增强用户在虚拟世界中的真实体验</a:t>
            </a:r>
            <a:br>
              <a:rPr lang="zh-CN" altLang="en-US" dirty="0" smtClean="0"/>
            </a:br>
            <a:r>
              <a:rPr lang="zh-CN" altLang="en-US" dirty="0" smtClean="0"/>
              <a:t>应用：</a:t>
            </a:r>
            <a:br>
              <a:rPr lang="zh-CN" altLang="en-US" dirty="0" smtClean="0"/>
            </a:br>
            <a:r>
              <a:rPr lang="zh-CN" altLang="en-US" dirty="0" smtClean="0"/>
              <a:t>模拟拥挤人群的运动</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17</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一种使用户能够在虚拟世界中和虚拟人物跳舞的方法</a:t>
            </a:r>
            <a:r>
              <a:rPr lang="en-US" altLang="zh-CN" dirty="0" smtClean="0"/>
              <a:t>(</a:t>
            </a:r>
            <a:r>
              <a:rPr lang="zh-CN" altLang="en-US" dirty="0" smtClean="0"/>
              <a:t>识别用户的运动，显示对应虚拟舞伴的运动</a:t>
            </a:r>
            <a:r>
              <a:rPr lang="en-US" altLang="zh-CN" dirty="0" smtClean="0"/>
              <a:t>)</a:t>
            </a:r>
            <a:br>
              <a:rPr lang="en-US" altLang="zh-CN" dirty="0" smtClean="0"/>
            </a:br>
            <a:r>
              <a:rPr lang="zh-CN" altLang="en-US" dirty="0" smtClean="0"/>
              <a:t>建立运动控制器的四个步骤：</a:t>
            </a:r>
            <a:br>
              <a:rPr lang="zh-CN" altLang="en-US" dirty="0" smtClean="0"/>
            </a:br>
            <a:r>
              <a:rPr lang="en-US" altLang="zh-CN" dirty="0" smtClean="0"/>
              <a:t>1.</a:t>
            </a:r>
            <a:r>
              <a:rPr lang="zh-CN" altLang="en-US" dirty="0" smtClean="0"/>
              <a:t>利用用户的运动来为</a:t>
            </a:r>
            <a:r>
              <a:rPr lang="en-US" altLang="zh-CN" dirty="0" smtClean="0"/>
              <a:t>HMM(hidden Markov model)</a:t>
            </a:r>
            <a:r>
              <a:rPr lang="zh-CN" altLang="en-US" dirty="0" smtClean="0"/>
              <a:t>提取特征向量</a:t>
            </a:r>
            <a:br>
              <a:rPr lang="zh-CN" altLang="en-US" dirty="0" smtClean="0"/>
            </a:br>
            <a:r>
              <a:rPr lang="en-US" altLang="zh-CN" dirty="0" smtClean="0"/>
              <a:t>2.</a:t>
            </a:r>
            <a:r>
              <a:rPr lang="zh-CN" altLang="en-US" dirty="0" smtClean="0"/>
              <a:t>建立</a:t>
            </a:r>
            <a:r>
              <a:rPr lang="en-US" altLang="zh-CN" dirty="0" smtClean="0"/>
              <a:t>HMM</a:t>
            </a:r>
            <a:r>
              <a:rPr lang="zh-CN" altLang="en-US" dirty="0" smtClean="0"/>
              <a:t>并且训练它</a:t>
            </a:r>
            <a:br>
              <a:rPr lang="zh-CN" altLang="en-US" dirty="0" smtClean="0"/>
            </a:br>
            <a:r>
              <a:rPr lang="en-US" altLang="zh-CN" dirty="0" smtClean="0"/>
              <a:t>3.</a:t>
            </a:r>
            <a:r>
              <a:rPr lang="zh-CN" altLang="en-US" dirty="0" smtClean="0"/>
              <a:t>优化上述算法并让用户可以参与到该应用中</a:t>
            </a:r>
            <a:br>
              <a:rPr lang="zh-CN" altLang="en-US" dirty="0" smtClean="0"/>
            </a:br>
            <a:r>
              <a:rPr lang="en-US" altLang="zh-CN" dirty="0" smtClean="0"/>
              <a:t>4.</a:t>
            </a:r>
            <a:r>
              <a:rPr lang="zh-CN" altLang="en-US" dirty="0" smtClean="0"/>
              <a:t>对齐预测出来的舞伴的运动，对运动进行验证</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18</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研究虚拟环境中没有触感反馈的物体对手和手指运动时间和准确性的影响</a:t>
            </a:r>
            <a:br>
              <a:rPr lang="zh-CN" altLang="en-US" dirty="0" smtClean="0"/>
            </a:br>
            <a:r>
              <a:rPr lang="zh-CN" altLang="en-US" dirty="0" smtClean="0"/>
              <a:t>实验：</a:t>
            </a:r>
            <a:br>
              <a:rPr lang="zh-CN" altLang="en-US" dirty="0" smtClean="0"/>
            </a:br>
            <a:r>
              <a:rPr lang="zh-CN" altLang="en-US" dirty="0" smtClean="0"/>
              <a:t>请参与者用手沿着虚拟环境中具有一定长度的物体从开始点摸到结束点，关于手指时间和准确性的数据将会被实时记录</a:t>
            </a:r>
            <a:br>
              <a:rPr lang="zh-CN" altLang="en-US" dirty="0" smtClean="0"/>
            </a:br>
            <a:r>
              <a:rPr lang="zh-CN" altLang="en-US" dirty="0" smtClean="0"/>
              <a:t>结论：</a:t>
            </a:r>
            <a:br>
              <a:rPr lang="zh-CN" altLang="en-US" dirty="0" smtClean="0"/>
            </a:br>
            <a:r>
              <a:rPr lang="zh-CN" altLang="en-US" dirty="0" smtClean="0"/>
              <a:t>虚拟物体的大小和复杂度对人手指沿物体边缘运动的时间和准确性有很大影响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19</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研究虚拟人物对个人空间的影响</a:t>
            </a:r>
            <a:br>
              <a:rPr lang="zh-CN" altLang="en-US" dirty="0" smtClean="0"/>
            </a:br>
            <a:r>
              <a:rPr lang="zh-CN" altLang="en-US" dirty="0" smtClean="0"/>
              <a:t>实验：</a:t>
            </a:r>
            <a:br>
              <a:rPr lang="zh-CN" altLang="en-US" dirty="0" smtClean="0"/>
            </a:br>
            <a:r>
              <a:rPr lang="zh-CN" altLang="en-US" dirty="0" smtClean="0"/>
              <a:t>找</a:t>
            </a:r>
            <a:r>
              <a:rPr lang="en-US" altLang="zh-CN" dirty="0" smtClean="0"/>
              <a:t>27</a:t>
            </a:r>
            <a:r>
              <a:rPr lang="zh-CN" altLang="en-US" dirty="0" smtClean="0"/>
              <a:t>个</a:t>
            </a:r>
            <a:r>
              <a:rPr lang="en-US" altLang="zh-CN" dirty="0" smtClean="0"/>
              <a:t>18</a:t>
            </a:r>
            <a:r>
              <a:rPr lang="zh-CN" altLang="en-US" dirty="0" smtClean="0"/>
              <a:t>到</a:t>
            </a:r>
            <a:r>
              <a:rPr lang="en-US" altLang="zh-CN" dirty="0" smtClean="0"/>
              <a:t>30</a:t>
            </a:r>
            <a:r>
              <a:rPr lang="zh-CN" altLang="en-US" dirty="0" smtClean="0"/>
              <a:t>岁的德国男性做实验，改变</a:t>
            </a:r>
            <a:r>
              <a:rPr lang="en-US" altLang="zh-CN" dirty="0" smtClean="0"/>
              <a:t>VA(virtual agent)</a:t>
            </a:r>
            <a:r>
              <a:rPr lang="zh-CN" altLang="en-US" dirty="0" smtClean="0"/>
              <a:t>的个数和</a:t>
            </a:r>
            <a:r>
              <a:rPr lang="en-US" altLang="zh-CN" dirty="0" smtClean="0"/>
              <a:t>VA</a:t>
            </a:r>
            <a:r>
              <a:rPr lang="zh-CN" altLang="en-US" dirty="0" smtClean="0"/>
              <a:t>的面部表情</a:t>
            </a:r>
            <a:r>
              <a:rPr lang="en-US" altLang="zh-CN" dirty="0" smtClean="0"/>
              <a:t>(</a:t>
            </a:r>
            <a:r>
              <a:rPr lang="zh-CN" altLang="en-US" dirty="0" smtClean="0"/>
              <a:t>高兴和愤怒</a:t>
            </a:r>
            <a:r>
              <a:rPr lang="en-US" altLang="zh-CN" dirty="0" smtClean="0"/>
              <a:t>)</a:t>
            </a:r>
            <a:r>
              <a:rPr lang="zh-CN" altLang="en-US" dirty="0" smtClean="0"/>
              <a:t>从远方接近志愿者，当志愿者感到不舒服时通过按键停止</a:t>
            </a:r>
            <a:r>
              <a:rPr lang="en-US" altLang="zh-CN" dirty="0" smtClean="0"/>
              <a:t>VA</a:t>
            </a:r>
            <a:r>
              <a:rPr lang="zh-CN" altLang="en-US" dirty="0" smtClean="0"/>
              <a:t>的移动</a:t>
            </a:r>
            <a:br>
              <a:rPr lang="zh-CN" altLang="en-US" dirty="0" smtClean="0"/>
            </a:br>
            <a:r>
              <a:rPr lang="zh-CN" altLang="en-US" dirty="0" smtClean="0"/>
              <a:t>实验结论：</a:t>
            </a:r>
            <a:br>
              <a:rPr lang="zh-CN" altLang="en-US" dirty="0" smtClean="0"/>
            </a:br>
            <a:r>
              <a:rPr lang="zh-CN" altLang="en-US" dirty="0" smtClean="0"/>
              <a:t>愤怒的</a:t>
            </a:r>
            <a:r>
              <a:rPr lang="en-US" altLang="zh-CN" dirty="0" smtClean="0"/>
              <a:t>VA</a:t>
            </a:r>
            <a:r>
              <a:rPr lang="zh-CN" altLang="en-US" dirty="0" smtClean="0"/>
              <a:t>比高兴的</a:t>
            </a:r>
            <a:r>
              <a:rPr lang="en-US" altLang="zh-CN" dirty="0" smtClean="0"/>
              <a:t>VA</a:t>
            </a:r>
            <a:r>
              <a:rPr lang="zh-CN" altLang="en-US" dirty="0" smtClean="0"/>
              <a:t>距离更远，数量越多的</a:t>
            </a:r>
            <a:r>
              <a:rPr lang="en-US" altLang="zh-CN" dirty="0" smtClean="0"/>
              <a:t>VA</a:t>
            </a:r>
            <a:r>
              <a:rPr lang="zh-CN" altLang="en-US" dirty="0" smtClean="0"/>
              <a:t>比数量越少的</a:t>
            </a:r>
            <a:r>
              <a:rPr lang="en-US" altLang="zh-CN" dirty="0" smtClean="0"/>
              <a:t>VA</a:t>
            </a:r>
            <a:r>
              <a:rPr lang="zh-CN" altLang="en-US" dirty="0" smtClean="0"/>
              <a:t>接近距离更远</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20</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Microsoft </a:t>
            </a:r>
            <a:r>
              <a:rPr lang="en-US" altLang="zh-CN" dirty="0" err="1" smtClean="0"/>
              <a:t>HoloLens</a:t>
            </a:r>
            <a:r>
              <a:rPr lang="zh-CN" altLang="en-US" dirty="0" smtClean="0"/>
              <a:t>进行实时的带材质的空间几何建模</a:t>
            </a:r>
            <a:br>
              <a:rPr lang="zh-CN" altLang="en-US" dirty="0" smtClean="0"/>
            </a:br>
            <a:r>
              <a:rPr lang="en-US" altLang="zh-CN" dirty="0" err="1" smtClean="0"/>
              <a:t>HoloLens</a:t>
            </a:r>
            <a:r>
              <a:rPr lang="zh-CN" altLang="en-US" dirty="0" smtClean="0"/>
              <a:t>在扫描环境时建的三角网格模型没有颜色信息，作者从</a:t>
            </a:r>
            <a:r>
              <a:rPr lang="en-US" altLang="zh-CN" dirty="0" err="1" smtClean="0"/>
              <a:t>rgb</a:t>
            </a:r>
            <a:r>
              <a:rPr lang="zh-CN" altLang="en-US" dirty="0" smtClean="0"/>
              <a:t>相机的视频流里恢复了网格的</a:t>
            </a:r>
            <a:r>
              <a:rPr lang="en-US" altLang="zh-CN" dirty="0" err="1" smtClean="0"/>
              <a:t>uv</a:t>
            </a:r>
            <a:r>
              <a:rPr lang="zh-CN" altLang="en-US" dirty="0" smtClean="0"/>
              <a:t>纹理</a:t>
            </a:r>
            <a:br>
              <a:rPr lang="zh-CN" altLang="en-US" dirty="0" smtClean="0"/>
            </a:br>
            <a:r>
              <a:rPr lang="en-US" altLang="zh-CN" sz="1200" kern="1200" dirty="0" smtClean="0">
                <a:solidFill>
                  <a:schemeClr val="tx1"/>
                </a:solidFill>
                <a:effectLst/>
                <a:latin typeface="+mn-lt"/>
                <a:ea typeface="+mn-ea"/>
                <a:cs typeface="+mn-cs"/>
              </a:rPr>
              <a:t>[Texture(</a:t>
            </a:r>
            <a:r>
              <a:rPr lang="zh-CN" altLang="en-US" sz="1200" kern="1200" dirty="0" smtClean="0">
                <a:solidFill>
                  <a:schemeClr val="tx1"/>
                </a:solidFill>
                <a:effectLst/>
                <a:latin typeface="+mn-lt"/>
                <a:ea typeface="+mn-ea"/>
                <a:cs typeface="+mn-cs"/>
              </a:rPr>
              <a:t>纹理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Material(</a:t>
            </a:r>
            <a:r>
              <a:rPr lang="zh-CN" altLang="en-US" sz="1200" kern="1200" dirty="0" smtClean="0">
                <a:solidFill>
                  <a:schemeClr val="tx1"/>
                </a:solidFill>
                <a:effectLst/>
                <a:latin typeface="+mn-lt"/>
                <a:ea typeface="+mn-ea"/>
                <a:cs typeface="+mn-cs"/>
              </a:rPr>
              <a:t>材质）概念上的区别</a:t>
            </a:r>
            <a:r>
              <a:rPr lang="en-US" altLang="zh-CN" sz="1200" kern="1200" dirty="0" smtClean="0">
                <a:solidFill>
                  <a:schemeClr val="tx1"/>
                </a:solidFill>
                <a:effectLst/>
                <a:latin typeface="+mn-lt"/>
                <a:ea typeface="+mn-ea"/>
                <a:cs typeface="+mn-cs"/>
              </a:rPr>
              <a:t>](https://blog.csdn.net/flashmean/article/details/8146888)</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21</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一种通过生成电子可控超声波驱动的狭窄空气流控制环境中气味空间分布的系统</a:t>
            </a:r>
            <a:br>
              <a:rPr lang="zh-CN" altLang="en-US" dirty="0" smtClean="0"/>
            </a:br>
            <a:r>
              <a:rPr lang="zh-CN" altLang="en-US" dirty="0" smtClean="0"/>
              <a:t>作用：</a:t>
            </a:r>
            <a:br>
              <a:rPr lang="zh-CN" altLang="en-US" dirty="0" smtClean="0"/>
            </a:br>
            <a:r>
              <a:rPr lang="en-US" altLang="zh-CN" dirty="0" smtClean="0"/>
              <a:t>1.</a:t>
            </a:r>
            <a:r>
              <a:rPr lang="zh-CN" altLang="en-US" dirty="0" smtClean="0"/>
              <a:t>让用户闻到预设香味</a:t>
            </a:r>
            <a:br>
              <a:rPr lang="zh-CN" altLang="en-US" dirty="0" smtClean="0"/>
            </a:br>
            <a:r>
              <a:rPr lang="en-US" altLang="zh-CN" dirty="0" smtClean="0"/>
              <a:t>2.</a:t>
            </a:r>
            <a:r>
              <a:rPr lang="zh-CN" altLang="en-US" dirty="0" smtClean="0"/>
              <a:t>将特定的较远位置物体的气味引导到用户的鼻孔中</a:t>
            </a:r>
            <a:br>
              <a:rPr lang="zh-CN" altLang="en-US" dirty="0" smtClean="0"/>
            </a:br>
            <a:r>
              <a:rPr lang="en-US" altLang="zh-CN" dirty="0" smtClean="0"/>
              <a:t>3.</a:t>
            </a:r>
            <a:r>
              <a:rPr lang="zh-CN" altLang="en-US" dirty="0" smtClean="0"/>
              <a:t>将离用户很近的物体发出的气味在达到用户鼻孔前将其带走</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22</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虚拟环境中用户的虚拟人物的个性化和个体化的影响和典型的身心因素对沉浸程度的影响的报告</a:t>
            </a:r>
            <a:br>
              <a:rPr lang="zh-CN" altLang="en-US" dirty="0" smtClean="0"/>
            </a:br>
            <a:r>
              <a:rPr lang="zh-CN" altLang="en-US" dirty="0" smtClean="0"/>
              <a:t>贡献：</a:t>
            </a:r>
            <a:br>
              <a:rPr lang="zh-CN" altLang="en-US" dirty="0" smtClean="0"/>
            </a:br>
            <a:r>
              <a:rPr lang="en-US" altLang="zh-CN" dirty="0" smtClean="0"/>
              <a:t>1.</a:t>
            </a:r>
            <a:r>
              <a:rPr lang="zh-CN" altLang="en-US" dirty="0" smtClean="0"/>
              <a:t>调查了虚拟人物个性化的影响</a:t>
            </a:r>
            <a:br>
              <a:rPr lang="zh-CN" altLang="en-US" dirty="0" smtClean="0"/>
            </a:br>
            <a:r>
              <a:rPr lang="en-US" altLang="zh-CN" dirty="0" smtClean="0"/>
              <a:t>2.</a:t>
            </a:r>
            <a:r>
              <a:rPr lang="zh-CN" altLang="en-US" dirty="0" smtClean="0"/>
              <a:t>虚拟身体所有权、存在感和情绪反应对沉浸程度的影响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23</a:t>
            </a:fld>
            <a:endParaRPr lang="en-US" altLang="zh-CN"/>
          </a:p>
        </p:txBody>
      </p:sp>
    </p:spTree>
    <p:extLst>
      <p:ext uri="{BB962C8B-B14F-4D97-AF65-F5344CB8AC3E}">
        <p14:creationId xmlns:p14="http://schemas.microsoft.com/office/powerpoint/2010/main" val="3321152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a:extLst>
              <a:ext uri="{FF2B5EF4-FFF2-40B4-BE49-F238E27FC236}">
                <a16:creationId xmlns="" xmlns:a16="http://schemas.microsoft.com/office/drawing/2014/main" id="{63895B83-04B6-4404-9203-910A6AA55D76}"/>
              </a:ext>
            </a:extLst>
          </p:cNvPr>
          <p:cNvPicPr>
            <a:picLocks noChangeAspect="1"/>
          </p:cNvPicPr>
          <p:nvPr userDrawn="1"/>
        </p:nvPicPr>
        <p:blipFill>
          <a:blip r:embed="rId2"/>
          <a:stretch>
            <a:fillRect/>
          </a:stretch>
        </p:blipFill>
        <p:spPr>
          <a:xfrm>
            <a:off x="3528940" y="180000"/>
            <a:ext cx="5134119" cy="1080000"/>
          </a:xfrm>
          <a:prstGeom prst="rect">
            <a:avLst/>
          </a:prstGeom>
        </p:spPr>
      </p:pic>
    </p:spTree>
    <p:extLst>
      <p:ext uri="{BB962C8B-B14F-4D97-AF65-F5344CB8AC3E}">
        <p14:creationId xmlns:p14="http://schemas.microsoft.com/office/powerpoint/2010/main" val="39295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00" indent="-360000">
              <a:spcBef>
                <a:spcPts val="600"/>
              </a:spcBef>
              <a:defRPr sz="3200">
                <a:latin typeface="+mj-lt"/>
              </a:defRPr>
            </a:lvl1pPr>
            <a:lvl2pPr marL="540000" indent="-288000">
              <a:spcBef>
                <a:spcPts val="600"/>
              </a:spcBef>
              <a:defRPr sz="3200">
                <a:solidFill>
                  <a:schemeClr val="tx1"/>
                </a:solidFill>
                <a:latin typeface="+mj-lt"/>
              </a:defRPr>
            </a:lvl2pPr>
            <a:lvl3pPr marL="864000" indent="-252000">
              <a:spcBef>
                <a:spcPts val="600"/>
              </a:spcBef>
              <a:defRPr sz="3200">
                <a:latin typeface="+mj-lt"/>
              </a:defRPr>
            </a:lvl3pPr>
            <a:lvl4pPr marL="1224000" indent="-252000">
              <a:spcBef>
                <a:spcPts val="600"/>
              </a:spcBef>
              <a:defRPr sz="2800">
                <a:latin typeface="+mj-lt"/>
              </a:defRPr>
            </a:lvl4pPr>
            <a:lvl5pPr marL="1548000" indent="-252000">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zh-CN" altLang="en-US" dirty="0"/>
              <a:t>单击此处编辑母版标题样式</a:t>
            </a:r>
          </a:p>
        </p:txBody>
      </p:sp>
    </p:spTree>
    <p:extLst>
      <p:ext uri="{BB962C8B-B14F-4D97-AF65-F5344CB8AC3E}">
        <p14:creationId xmlns:p14="http://schemas.microsoft.com/office/powerpoint/2010/main" val="5155149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a:extLst>
              <a:ext uri="{FF2B5EF4-FFF2-40B4-BE49-F238E27FC236}">
                <a16:creationId xmlns="" xmlns:a16="http://schemas.microsoft.com/office/drawing/2014/main" id="{57FC3242-8B2D-4F47-AF49-524D2BA82E95}"/>
              </a:ext>
            </a:extLst>
          </p:cNvPr>
          <p:cNvSpPr txBox="1"/>
          <p:nvPr userDrawn="1"/>
        </p:nvSpPr>
        <p:spPr>
          <a:xfrm>
            <a:off x="0" y="6498000"/>
            <a:ext cx="252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a:extLst>
              <a:ext uri="{FF2B5EF4-FFF2-40B4-BE49-F238E27FC236}">
                <a16:creationId xmlns="" xmlns:a16="http://schemas.microsoft.com/office/drawing/2014/main" id="{A806DE06-E5DA-446E-A8CD-783CAE1C0279}"/>
              </a:ext>
            </a:extLst>
          </p:cNvPr>
          <p:cNvSpPr txBox="1"/>
          <p:nvPr userDrawn="1"/>
        </p:nvSpPr>
        <p:spPr>
          <a:xfrm>
            <a:off x="4656000" y="6498000"/>
            <a:ext cx="28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a:extLst>
              <a:ext uri="{FF2B5EF4-FFF2-40B4-BE49-F238E27FC236}">
                <a16:creationId xmlns="" xmlns:a16="http://schemas.microsoft.com/office/drawing/2014/main" id="{8283C3CC-733F-4493-AB72-0A74BA3B6802}"/>
              </a:ext>
            </a:extLst>
          </p:cNvPr>
          <p:cNvSpPr txBox="1"/>
          <p:nvPr userDrawn="1"/>
        </p:nvSpPr>
        <p:spPr>
          <a:xfrm>
            <a:off x="11112000" y="6498000"/>
            <a:ext cx="10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lumMod val="75000"/>
                  </a:schemeClr>
                </a:solidFill>
              </a:rPr>
              <a:t>‹#›</a:t>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facebook360.fb.com/glossary/" TargetMode="External"/><Relationship Id="rId3" Type="http://schemas.openxmlformats.org/officeDocument/2006/relationships/hyperlink" Target="https://www.jiaheu.com/topic/333071.html" TargetMode="External"/><Relationship Id="rId7" Type="http://schemas.openxmlformats.org/officeDocument/2006/relationships/hyperlink" Target="https://facebook360.fb.com/" TargetMode="External"/><Relationship Id="rId2" Type="http://schemas.openxmlformats.org/officeDocument/2006/relationships/hyperlink" Target="https://sspai.com/post/44788" TargetMode="External"/><Relationship Id="rId1" Type="http://schemas.openxmlformats.org/officeDocument/2006/relationships/slideLayout" Target="../slideLayouts/slideLayout2.xml"/><Relationship Id="rId6" Type="http://schemas.openxmlformats.org/officeDocument/2006/relationships/hyperlink" Target="https://ai.google/research/pubs/pub45617" TargetMode="External"/><Relationship Id="rId5" Type="http://schemas.openxmlformats.org/officeDocument/2006/relationships/hyperlink" Target="https://baijiahao.baidu.com/s?id=1612903826598557356&amp;wfr=spider&amp;for=pc" TargetMode="External"/><Relationship Id="rId4" Type="http://schemas.openxmlformats.org/officeDocument/2006/relationships/hyperlink" Target="https://new.qq.com/omn/20181003/20181003A0YTXJ.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Research Progress</a:t>
            </a:r>
            <a:endParaRPr lang="zh-CN" altLang="en-US" dirty="0"/>
          </a:p>
        </p:txBody>
      </p:sp>
      <p:sp>
        <p:nvSpPr>
          <p:cNvPr id="3" name="文本占位符 2"/>
          <p:cNvSpPr>
            <a:spLocks noGrp="1"/>
          </p:cNvSpPr>
          <p:nvPr>
            <p:ph type="body" sz="quarter" idx="11"/>
          </p:nvPr>
        </p:nvSpPr>
        <p:spPr/>
        <p:txBody>
          <a:bodyPr/>
          <a:lstStyle/>
          <a:p>
            <a:r>
              <a:rPr lang="zh-CN" altLang="en-US" dirty="0" smtClean="0"/>
              <a:t>李奕君</a:t>
            </a:r>
            <a:r>
              <a:rPr lang="en-US" altLang="zh-CN" dirty="0" smtClean="0"/>
              <a:t>@ 2019-03-15</a:t>
            </a:r>
            <a:endParaRPr lang="zh-CN" altLang="en-US" dirty="0"/>
          </a:p>
        </p:txBody>
      </p:sp>
      <p:sp>
        <p:nvSpPr>
          <p:cNvPr id="4" name="文本占位符 3"/>
          <p:cNvSpPr>
            <a:spLocks noGrp="1"/>
          </p:cNvSpPr>
          <p:nvPr>
            <p:ph type="body" sz="quarter" idx="12"/>
          </p:nvPr>
        </p:nvSpPr>
        <p:spPr/>
        <p:txBody>
          <a:bodyPr/>
          <a:lstStyle/>
          <a:p>
            <a:r>
              <a:rPr lang="en-US" altLang="zh-CN" dirty="0"/>
              <a:t>Weekly Progress and Reports</a:t>
            </a:r>
          </a:p>
        </p:txBody>
      </p:sp>
    </p:spTree>
    <p:extLst>
      <p:ext uri="{BB962C8B-B14F-4D97-AF65-F5344CB8AC3E}">
        <p14:creationId xmlns:p14="http://schemas.microsoft.com/office/powerpoint/2010/main" val="11901132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a:t>
            </a:r>
            <a:r>
              <a:rPr lang="en-US" altLang="zh-CN" dirty="0" smtClean="0"/>
              <a:t>Go</a:t>
            </a:r>
            <a:endParaRPr lang="en-US" altLang="zh-CN" dirty="0" smtClean="0"/>
          </a:p>
          <a:p>
            <a:pPr lvl="1"/>
            <a:r>
              <a:rPr lang="zh-CN" altLang="en-US" dirty="0"/>
              <a:t>可玩游戏</a:t>
            </a:r>
            <a:r>
              <a:rPr lang="en-US" altLang="zh-CN" dirty="0"/>
              <a:t>(</a:t>
            </a:r>
            <a:r>
              <a:rPr lang="zh-CN" altLang="en-US" dirty="0"/>
              <a:t>简单的游戏</a:t>
            </a:r>
            <a:r>
              <a:rPr lang="en-US" altLang="zh-CN" dirty="0"/>
              <a:t>)</a:t>
            </a:r>
            <a:r>
              <a:rPr lang="zh-CN" altLang="en-US" dirty="0"/>
              <a:t>可看电影</a:t>
            </a:r>
          </a:p>
          <a:p>
            <a:pPr lvl="1"/>
            <a:r>
              <a:rPr lang="zh-CN" altLang="en-US" dirty="0"/>
              <a:t>画质比</a:t>
            </a:r>
            <a:r>
              <a:rPr lang="en-US" altLang="zh-CN" dirty="0"/>
              <a:t>rift</a:t>
            </a:r>
            <a:r>
              <a:rPr lang="zh-CN" altLang="en-US" dirty="0"/>
              <a:t>高</a:t>
            </a:r>
          </a:p>
          <a:p>
            <a:pPr lvl="1"/>
            <a:r>
              <a:rPr lang="zh-CN" altLang="en-US" dirty="0"/>
              <a:t>默认遥控器控制</a:t>
            </a:r>
          </a:p>
          <a:p>
            <a:pPr lvl="1"/>
            <a:r>
              <a:rPr lang="zh-CN" altLang="en-US" dirty="0"/>
              <a:t>头部跟踪</a:t>
            </a:r>
            <a:r>
              <a:rPr lang="en-US" altLang="zh-CN" dirty="0"/>
              <a:t>3</a:t>
            </a:r>
            <a:r>
              <a:rPr lang="zh-CN" altLang="en-US" dirty="0"/>
              <a:t>自由度（旋转，没有位置跟踪）</a:t>
            </a:r>
          </a:p>
          <a:p>
            <a:pPr lvl="1"/>
            <a:r>
              <a:rPr lang="zh-CN" altLang="en-US" dirty="0"/>
              <a:t>无需连接电脑</a:t>
            </a:r>
          </a:p>
          <a:p>
            <a:pPr lvl="1"/>
            <a:r>
              <a:rPr lang="zh-CN" altLang="en-US" dirty="0" smtClean="0"/>
              <a:t>软件安装需</a:t>
            </a:r>
            <a:r>
              <a:rPr lang="zh-CN" altLang="en-US" dirty="0"/>
              <a:t>翻墙</a:t>
            </a:r>
            <a:endParaRPr lang="en-US" altLang="zh-CN" dirty="0" smtClean="0"/>
          </a:p>
          <a:p>
            <a:pPr lvl="1"/>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4098" name="Picture 2" descr="C:\Users\acer-pc\Desktop\snapsh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710" y="980728"/>
            <a:ext cx="3562618" cy="541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11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a:t>
            </a:r>
            <a:r>
              <a:rPr lang="en-US" altLang="zh-CN" dirty="0" smtClean="0"/>
              <a:t>Go</a:t>
            </a:r>
            <a:endParaRPr lang="en-US" altLang="zh-CN" dirty="0" smtClean="0"/>
          </a:p>
          <a:p>
            <a:pPr lvl="1"/>
            <a:r>
              <a:rPr lang="zh-CN" altLang="en-US" dirty="0"/>
              <a:t>具体</a:t>
            </a:r>
            <a:r>
              <a:rPr lang="zh-CN" altLang="en-US" dirty="0" smtClean="0"/>
              <a:t>参数：</a:t>
            </a:r>
            <a:endParaRPr lang="zh-CN" altLang="en-US" dirty="0"/>
          </a:p>
          <a:p>
            <a:pPr lvl="1"/>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5122" name="Picture 2" descr="C:\Users\acer-pc\Desktop\snapsh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2564904"/>
            <a:ext cx="7708380" cy="370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71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Gear VR</a:t>
            </a:r>
            <a:endParaRPr lang="en-US" altLang="zh-CN" dirty="0" smtClean="0"/>
          </a:p>
          <a:p>
            <a:pPr lvl="1"/>
            <a:r>
              <a:rPr lang="zh-CN" altLang="en-US" dirty="0"/>
              <a:t>可玩游戏可看电影</a:t>
            </a:r>
          </a:p>
          <a:p>
            <a:pPr lvl="1"/>
            <a:r>
              <a:rPr lang="zh-CN" altLang="en-US" dirty="0"/>
              <a:t>需要装载特定三星</a:t>
            </a:r>
            <a:r>
              <a:rPr lang="zh-CN" altLang="en-US" dirty="0" smtClean="0"/>
              <a:t>手机</a:t>
            </a:r>
            <a:endParaRPr lang="en-US" altLang="zh-CN" dirty="0" smtClean="0"/>
          </a:p>
          <a:p>
            <a:pPr lvl="1"/>
            <a:r>
              <a:rPr lang="zh-CN" altLang="en-US" dirty="0"/>
              <a:t>头部跟踪</a:t>
            </a:r>
            <a:r>
              <a:rPr lang="en-US" altLang="zh-CN" dirty="0"/>
              <a:t>3</a:t>
            </a:r>
            <a:r>
              <a:rPr lang="zh-CN" altLang="en-US" dirty="0"/>
              <a:t>自由度（旋转，没有位置跟踪）</a:t>
            </a:r>
          </a:p>
          <a:p>
            <a:pPr lvl="1"/>
            <a:r>
              <a:rPr lang="zh-CN" altLang="en-US" dirty="0"/>
              <a:t>可使用遥控器、手柄</a:t>
            </a:r>
          </a:p>
          <a:p>
            <a:pPr lvl="1"/>
            <a:r>
              <a:rPr lang="zh-CN" altLang="en-US" dirty="0"/>
              <a:t>无需连接</a:t>
            </a:r>
            <a:r>
              <a:rPr lang="zh-CN" altLang="en-US" dirty="0" smtClean="0"/>
              <a:t>电脑</a:t>
            </a:r>
            <a:endParaRPr lang="en-US" altLang="zh-CN" dirty="0" smtClean="0"/>
          </a:p>
          <a:p>
            <a:pPr lvl="1"/>
            <a:r>
              <a:rPr lang="zh-CN" altLang="en-US" dirty="0" smtClean="0"/>
              <a:t>可</a:t>
            </a:r>
            <a:r>
              <a:rPr lang="zh-CN" altLang="en-US" dirty="0"/>
              <a:t>看到现实中的</a:t>
            </a:r>
            <a:r>
              <a:rPr lang="zh-CN" altLang="en-US" dirty="0" smtClean="0"/>
              <a:t>场景</a:t>
            </a:r>
            <a:endParaRPr lang="zh-CN" altLang="en-US" dirty="0"/>
          </a:p>
          <a:p>
            <a:pPr lvl="1"/>
            <a:r>
              <a:rPr lang="zh-CN" altLang="en-US" dirty="0"/>
              <a:t>重量</a:t>
            </a:r>
            <a:r>
              <a:rPr lang="en-US" altLang="zh-CN" dirty="0"/>
              <a:t>:312g</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6146" name="Picture 2" descr="C:\Users\acer-pc\Desktop\snapsh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912" y="3645024"/>
            <a:ext cx="6738862" cy="279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804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Gear </a:t>
            </a:r>
            <a:r>
              <a:rPr lang="en-US" altLang="zh-CN" dirty="0" smtClean="0"/>
              <a:t>VR</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7170" name="Picture 2" descr="C:\Users\acer-pc\Desktop\snapsh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12776"/>
            <a:ext cx="4583832" cy="301993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cer-pc\Desktop\snapshot\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3789040"/>
            <a:ext cx="4620691" cy="25273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cer-pc\Desktop\snapshot\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836712"/>
            <a:ext cx="3105308"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43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a:t>
            </a:r>
            <a:r>
              <a:rPr lang="en-US" altLang="zh-CN" dirty="0" smtClean="0"/>
              <a:t>Quest(</a:t>
            </a:r>
            <a:r>
              <a:rPr lang="zh-CN" altLang="en-US" dirty="0"/>
              <a:t>预计</a:t>
            </a:r>
            <a:r>
              <a:rPr lang="en-US" altLang="zh-CN" dirty="0"/>
              <a:t>2019</a:t>
            </a:r>
            <a:r>
              <a:rPr lang="zh-CN" altLang="en-US" dirty="0"/>
              <a:t>年春季发布</a:t>
            </a:r>
            <a:r>
              <a:rPr lang="en-US" altLang="zh-CN" dirty="0" smtClean="0"/>
              <a:t>)</a:t>
            </a:r>
          </a:p>
          <a:p>
            <a:pPr lvl="1"/>
            <a:r>
              <a:rPr lang="zh-CN" altLang="en-US" dirty="0"/>
              <a:t>可玩游戏可看电影</a:t>
            </a:r>
          </a:p>
          <a:p>
            <a:pPr lvl="1"/>
            <a:r>
              <a:rPr lang="zh-CN" altLang="en-US" dirty="0"/>
              <a:t>头部跟踪</a:t>
            </a:r>
            <a:r>
              <a:rPr lang="en-US" altLang="zh-CN" dirty="0"/>
              <a:t>6</a:t>
            </a:r>
            <a:r>
              <a:rPr lang="zh-CN" altLang="en-US" dirty="0"/>
              <a:t>自由度（旋转、平移）</a:t>
            </a:r>
          </a:p>
          <a:p>
            <a:pPr lvl="1"/>
            <a:r>
              <a:rPr lang="zh-CN" altLang="en-US" dirty="0"/>
              <a:t>无需连接电脑，不需外部跟踪配件</a:t>
            </a:r>
          </a:p>
          <a:p>
            <a:pPr lvl="1"/>
            <a:r>
              <a:rPr lang="zh-CN" altLang="en-US" dirty="0"/>
              <a:t>淘宝卖家说六月份到货</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8194" name="Picture 2" descr="C:\Users\acer-pc\Desktop\snapsh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3207026"/>
            <a:ext cx="4942334" cy="328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79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zh-CN" altLang="en-US" dirty="0"/>
              <a:t>拓展</a:t>
            </a:r>
            <a:r>
              <a:rPr lang="zh-CN" altLang="en-US" dirty="0" smtClean="0"/>
              <a:t>延伸</a:t>
            </a:r>
            <a:endParaRPr lang="en-US" altLang="zh-CN" dirty="0" smtClean="0"/>
          </a:p>
          <a:p>
            <a:pPr lvl="1"/>
            <a:r>
              <a:rPr lang="zh-CN" altLang="en-US" sz="2000" dirty="0">
                <a:hlinkClick r:id="rId2"/>
              </a:rPr>
              <a:t>这或许是最优秀的</a:t>
            </a:r>
            <a:r>
              <a:rPr lang="en-US" altLang="zh-CN" sz="2000" dirty="0">
                <a:hlinkClick r:id="rId2"/>
              </a:rPr>
              <a:t>VR</a:t>
            </a:r>
            <a:r>
              <a:rPr lang="zh-CN" altLang="en-US" sz="2000" dirty="0">
                <a:hlinkClick r:id="rId2"/>
              </a:rPr>
              <a:t>入门体验 </a:t>
            </a:r>
            <a:r>
              <a:rPr lang="en-US" altLang="zh-CN" sz="2000" dirty="0">
                <a:hlinkClick r:id="rId2"/>
              </a:rPr>
              <a:t>- Oculus Go </a:t>
            </a:r>
            <a:r>
              <a:rPr lang="zh-CN" altLang="en-US" sz="2000" dirty="0">
                <a:hlinkClick r:id="rId2"/>
              </a:rPr>
              <a:t>开箱与使用</a:t>
            </a:r>
            <a:r>
              <a:rPr lang="zh-CN" altLang="en-US" sz="2000" dirty="0" smtClean="0">
                <a:hlinkClick r:id="rId2"/>
              </a:rPr>
              <a:t>测评</a:t>
            </a:r>
            <a:endParaRPr lang="en-US" altLang="zh-CN" sz="2000" dirty="0" smtClean="0"/>
          </a:p>
          <a:p>
            <a:pPr lvl="1"/>
            <a:r>
              <a:rPr lang="en-US" altLang="zh-CN" sz="2000" dirty="0">
                <a:hlinkClick r:id="rId3"/>
              </a:rPr>
              <a:t>Oculus Go</a:t>
            </a:r>
            <a:r>
              <a:rPr lang="zh-CN" altLang="en-US" sz="2000" dirty="0">
                <a:hlinkClick r:id="rId3"/>
              </a:rPr>
              <a:t>的虚拟现实既好又便宜，那为什么我仍然失望</a:t>
            </a:r>
            <a:r>
              <a:rPr lang="zh-CN" altLang="en-US" sz="2000" dirty="0" smtClean="0">
                <a:hlinkClick r:id="rId3"/>
              </a:rPr>
              <a:t>？</a:t>
            </a:r>
            <a:endParaRPr lang="en-US" altLang="zh-CN" sz="2000" dirty="0" smtClean="0"/>
          </a:p>
          <a:p>
            <a:pPr lvl="1"/>
            <a:r>
              <a:rPr lang="en-US" altLang="zh-CN" sz="2000" dirty="0">
                <a:hlinkClick r:id="rId4"/>
              </a:rPr>
              <a:t>Oculus Quest</a:t>
            </a:r>
            <a:r>
              <a:rPr lang="zh-CN" altLang="en-US" sz="2000" dirty="0">
                <a:hlinkClick r:id="rId4"/>
              </a:rPr>
              <a:t>对比</a:t>
            </a:r>
            <a:r>
              <a:rPr lang="en-US" altLang="zh-CN" sz="2000" dirty="0">
                <a:hlinkClick r:id="rId4"/>
              </a:rPr>
              <a:t>Go </a:t>
            </a:r>
            <a:r>
              <a:rPr lang="zh-CN" altLang="en-US" sz="2000" dirty="0">
                <a:hlinkClick r:id="rId4"/>
              </a:rPr>
              <a:t>两款独立</a:t>
            </a:r>
            <a:r>
              <a:rPr lang="en-US" altLang="zh-CN" sz="2000" dirty="0">
                <a:hlinkClick r:id="rId4"/>
              </a:rPr>
              <a:t>VR</a:t>
            </a:r>
            <a:r>
              <a:rPr lang="zh-CN" altLang="en-US" sz="2000" dirty="0">
                <a:hlinkClick r:id="rId4"/>
              </a:rPr>
              <a:t>眼镜谁更好</a:t>
            </a:r>
            <a:r>
              <a:rPr lang="zh-CN" altLang="en-US" sz="2000" dirty="0" smtClean="0">
                <a:hlinkClick r:id="rId4"/>
              </a:rPr>
              <a:t>？</a:t>
            </a:r>
            <a:endParaRPr lang="en-US" altLang="zh-CN" sz="2000" dirty="0" smtClean="0"/>
          </a:p>
          <a:p>
            <a:pPr lvl="1"/>
            <a:r>
              <a:rPr lang="en-US" altLang="zh-CN" sz="2000" dirty="0">
                <a:hlinkClick r:id="rId5"/>
              </a:rPr>
              <a:t>Oculus Quest</a:t>
            </a:r>
            <a:r>
              <a:rPr lang="zh-CN" altLang="en-US" sz="2000" dirty="0">
                <a:hlinkClick r:id="rId5"/>
              </a:rPr>
              <a:t>上手体验：一个完全一体化的</a:t>
            </a:r>
            <a:r>
              <a:rPr lang="en-US" altLang="zh-CN" sz="2000" dirty="0">
                <a:hlinkClick r:id="rId5"/>
              </a:rPr>
              <a:t>VR</a:t>
            </a:r>
            <a:r>
              <a:rPr lang="zh-CN" altLang="en-US" sz="2000" dirty="0">
                <a:hlinkClick r:id="rId5"/>
              </a:rPr>
              <a:t>游戏</a:t>
            </a:r>
            <a:r>
              <a:rPr lang="zh-CN" altLang="en-US" sz="2000" dirty="0" smtClean="0">
                <a:hlinkClick r:id="rId5"/>
              </a:rPr>
              <a:t>系统</a:t>
            </a:r>
            <a:endParaRPr lang="en-US" altLang="zh-CN" sz="2000" dirty="0" smtClean="0"/>
          </a:p>
          <a:p>
            <a:pPr lvl="1"/>
            <a:r>
              <a:rPr lang="en-US" altLang="zh-CN" sz="2000" dirty="0" err="1">
                <a:hlinkClick r:id="rId6"/>
              </a:rPr>
              <a:t>google</a:t>
            </a:r>
            <a:r>
              <a:rPr lang="en-US" altLang="zh-CN" sz="2000" dirty="0">
                <a:hlinkClick r:id="rId6"/>
              </a:rPr>
              <a:t> jump</a:t>
            </a:r>
            <a:endParaRPr lang="en-US" altLang="zh-CN" sz="2000" dirty="0" smtClean="0"/>
          </a:p>
          <a:p>
            <a:pPr lvl="1"/>
            <a:r>
              <a:rPr lang="en-US" altLang="zh-CN" sz="2000" dirty="0">
                <a:hlinkClick r:id="rId7"/>
              </a:rPr>
              <a:t>facebook360</a:t>
            </a:r>
            <a:endParaRPr lang="en-US" altLang="zh-CN" sz="2000" dirty="0" smtClean="0"/>
          </a:p>
          <a:p>
            <a:pPr lvl="1"/>
            <a:r>
              <a:rPr lang="zh-CN" altLang="en-US" sz="2000" dirty="0">
                <a:hlinkClick r:id="rId8"/>
              </a:rPr>
              <a:t>由</a:t>
            </a:r>
            <a:r>
              <a:rPr lang="en-US" altLang="zh-CN" sz="2000" dirty="0" err="1">
                <a:hlinkClick r:id="rId8"/>
              </a:rPr>
              <a:t>FaceBook</a:t>
            </a:r>
            <a:r>
              <a:rPr lang="zh-CN" altLang="en-US" sz="2000" dirty="0">
                <a:hlinkClick r:id="rId8"/>
              </a:rPr>
              <a:t>总结的关于</a:t>
            </a:r>
            <a:r>
              <a:rPr lang="en-US" altLang="zh-CN" sz="2000" dirty="0">
                <a:hlinkClick r:id="rId8"/>
              </a:rPr>
              <a:t>VR AR</a:t>
            </a:r>
            <a:r>
              <a:rPr lang="zh-CN" altLang="en-US" sz="2000" dirty="0">
                <a:hlinkClick r:id="rId8"/>
              </a:rPr>
              <a:t>的术语</a:t>
            </a:r>
            <a:endParaRPr lang="en-US" altLang="zh-CN" sz="2000" dirty="0" smtClean="0"/>
          </a:p>
          <a:p>
            <a:pPr lvl="1"/>
            <a:endParaRPr lang="en-US" altLang="zh-CN" sz="2000"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Tree>
    <p:extLst>
      <p:ext uri="{BB962C8B-B14F-4D97-AF65-F5344CB8AC3E}">
        <p14:creationId xmlns:p14="http://schemas.microsoft.com/office/powerpoint/2010/main" val="3263497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The Effect of Realistic Appearance of Virtual Characters in Immersive Environments - Does the Character's Personality Play a Role?(IEEE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9218"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9607"/>
            <a:ext cx="6672064" cy="2661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3392" y="5361632"/>
            <a:ext cx="10225136" cy="830997"/>
          </a:xfrm>
          <a:prstGeom prst="rect">
            <a:avLst/>
          </a:prstGeom>
          <a:solidFill>
            <a:schemeClr val="bg1"/>
          </a:solidFill>
        </p:spPr>
        <p:txBody>
          <a:bodyPr wrap="square" rtlCol="0">
            <a:spAutoFit/>
          </a:bodyPr>
          <a:lstStyle/>
          <a:p>
            <a:r>
              <a:rPr lang="zh-CN" altLang="en-US" sz="2400" dirty="0" smtClean="0">
                <a:latin typeface="+mn-ea"/>
                <a:ea typeface="+mn-ea"/>
              </a:rPr>
              <a:t>改变</a:t>
            </a:r>
            <a:r>
              <a:rPr lang="zh-CN" altLang="en-US" sz="2400" dirty="0">
                <a:latin typeface="+mn-ea"/>
                <a:ea typeface="+mn-ea"/>
              </a:rPr>
              <a:t>渲染虚拟人物的方式，保持其运动和形状不变，研究虚拟人物外貌对观众反应的影响。</a:t>
            </a:r>
            <a:endParaRPr lang="en-US" altLang="zh-CN" sz="2400" dirty="0">
              <a:latin typeface="+mn-ea"/>
              <a:ea typeface="+mn-ea"/>
            </a:endParaRPr>
          </a:p>
        </p:txBody>
      </p:sp>
      <p:pic>
        <p:nvPicPr>
          <p:cNvPr id="12290" name="Picture 2" descr="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1440477"/>
            <a:ext cx="5229225"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45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Simulating Movement Interactions between Avatars &amp; Agents in Virtual Worlds Using Human Motion </a:t>
            </a:r>
            <a:r>
              <a:rPr lang="en-US" altLang="zh-CN" sz="2000" dirty="0" smtClean="0"/>
              <a:t>Constraints(IEEE </a:t>
            </a:r>
            <a:r>
              <a:rPr lang="en-US" altLang="zh-CN" sz="2000" dirty="0"/>
              <a:t>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830997"/>
          </a:xfrm>
          <a:prstGeom prst="rect">
            <a:avLst/>
          </a:prstGeom>
          <a:solidFill>
            <a:schemeClr val="bg1"/>
          </a:solidFill>
        </p:spPr>
        <p:txBody>
          <a:bodyPr wrap="square" rtlCol="0">
            <a:spAutoFit/>
          </a:bodyPr>
          <a:lstStyle/>
          <a:p>
            <a:r>
              <a:rPr lang="zh-CN" altLang="en-US" sz="2400" dirty="0">
                <a:latin typeface="+mn-ea"/>
                <a:ea typeface="+mn-ea"/>
              </a:rPr>
              <a:t>一种在虚拟世界中根据人体限制模拟虚拟人物运动的</a:t>
            </a:r>
            <a:r>
              <a:rPr lang="zh-CN" altLang="en-US" sz="2400" dirty="0" smtClean="0">
                <a:latin typeface="+mn-ea"/>
                <a:ea typeface="+mn-ea"/>
              </a:rPr>
              <a:t>算法，</a:t>
            </a:r>
            <a:r>
              <a:rPr lang="zh-CN" altLang="en-US" sz="2400" dirty="0">
                <a:latin typeface="+mn-ea"/>
                <a:ea typeface="+mn-ea"/>
              </a:rPr>
              <a:t>可以来模拟拥挤人群的</a:t>
            </a:r>
            <a:r>
              <a:rPr lang="zh-CN" altLang="en-US" sz="2400" dirty="0" smtClean="0">
                <a:latin typeface="+mn-ea"/>
                <a:ea typeface="+mn-ea"/>
              </a:rPr>
              <a:t>运动。</a:t>
            </a:r>
            <a:endParaRPr lang="en-US" altLang="zh-CN" sz="2400" dirty="0">
              <a:latin typeface="+mn-ea"/>
              <a:ea typeface="+mn-ea"/>
            </a:endParaRPr>
          </a:p>
        </p:txBody>
      </p:sp>
      <p:pic>
        <p:nvPicPr>
          <p:cNvPr id="14338" name="Picture 2" des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1628800"/>
            <a:ext cx="6336704" cy="381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521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smtClean="0"/>
              <a:t>Performance-Driven </a:t>
            </a:r>
            <a:r>
              <a:rPr lang="en-US" altLang="zh-CN" sz="2000" dirty="0"/>
              <a:t>Dance Motion Control of a Virtual Partner </a:t>
            </a:r>
            <a:r>
              <a:rPr lang="en-US" altLang="zh-CN" sz="2000" dirty="0" smtClean="0"/>
              <a:t>Character(IEEE </a:t>
            </a:r>
            <a:r>
              <a:rPr lang="en-US" altLang="zh-CN" sz="2000" dirty="0"/>
              <a:t>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830997"/>
          </a:xfrm>
          <a:prstGeom prst="rect">
            <a:avLst/>
          </a:prstGeom>
          <a:solidFill>
            <a:schemeClr val="bg1"/>
          </a:solidFill>
        </p:spPr>
        <p:txBody>
          <a:bodyPr wrap="square" rtlCol="0">
            <a:spAutoFit/>
          </a:bodyPr>
          <a:lstStyle/>
          <a:p>
            <a:r>
              <a:rPr lang="zh-CN" altLang="en-US" sz="2400" dirty="0">
                <a:latin typeface="+mn-ea"/>
                <a:ea typeface="+mn-ea"/>
              </a:rPr>
              <a:t>一种使用户能够在虚拟世界中和虚拟人物跳舞的方法</a:t>
            </a:r>
            <a:r>
              <a:rPr lang="en-US" altLang="zh-CN" sz="2400" dirty="0">
                <a:latin typeface="+mn-ea"/>
                <a:ea typeface="+mn-ea"/>
              </a:rPr>
              <a:t>(</a:t>
            </a:r>
            <a:r>
              <a:rPr lang="zh-CN" altLang="en-US" sz="2400" dirty="0">
                <a:latin typeface="+mn-ea"/>
                <a:ea typeface="+mn-ea"/>
              </a:rPr>
              <a:t>识别用户的运动，显示对应虚拟舞伴的运动</a:t>
            </a:r>
            <a:r>
              <a:rPr lang="en-US" altLang="zh-CN" sz="2400" dirty="0">
                <a:latin typeface="+mn-ea"/>
                <a:ea typeface="+mn-ea"/>
              </a:rPr>
              <a:t>)</a:t>
            </a:r>
            <a:r>
              <a:rPr lang="zh-CN" altLang="en-US" sz="2400" dirty="0" smtClean="0">
                <a:latin typeface="+mn-ea"/>
                <a:ea typeface="+mn-ea"/>
              </a:rPr>
              <a:t>。</a:t>
            </a:r>
            <a:endParaRPr lang="en-US" altLang="zh-CN" sz="2400" dirty="0">
              <a:latin typeface="+mn-ea"/>
              <a:ea typeface="+mn-e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844824"/>
            <a:ext cx="814387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3344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Effects of Image Size and Structural Complexity on Time and Precision of Hand Movements in Head Mounted Virtual Reality(IEEE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461665"/>
          </a:xfrm>
          <a:prstGeom prst="rect">
            <a:avLst/>
          </a:prstGeom>
          <a:solidFill>
            <a:schemeClr val="bg1"/>
          </a:solidFill>
        </p:spPr>
        <p:txBody>
          <a:bodyPr wrap="square" rtlCol="0">
            <a:spAutoFit/>
          </a:bodyPr>
          <a:lstStyle/>
          <a:p>
            <a:r>
              <a:rPr lang="zh-CN" altLang="en-US" sz="2400" dirty="0">
                <a:latin typeface="+mn-ea"/>
                <a:ea typeface="+mn-ea"/>
              </a:rPr>
              <a:t>研究虚拟环境中没有触感反馈的物体对手和手指运动时间和准确性的影响。</a:t>
            </a:r>
            <a:endParaRPr lang="en-US" altLang="zh-CN" sz="2400" dirty="0">
              <a:latin typeface="+mn-ea"/>
              <a:ea typeface="+mn-ea"/>
            </a:endParaRPr>
          </a:p>
        </p:txBody>
      </p:sp>
      <p:pic>
        <p:nvPicPr>
          <p:cNvPr id="16386"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525" y="1816980"/>
            <a:ext cx="7848872" cy="35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02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Outline</a:t>
            </a:r>
            <a:endParaRPr lang="zh-CN" altLang="en-US" dirty="0"/>
          </a:p>
        </p:txBody>
      </p:sp>
      <p:sp>
        <p:nvSpPr>
          <p:cNvPr id="7" name="文本框 6"/>
          <p:cNvSpPr txBox="1"/>
          <p:nvPr/>
        </p:nvSpPr>
        <p:spPr>
          <a:xfrm>
            <a:off x="2567607" y="932522"/>
            <a:ext cx="8496945" cy="4829207"/>
          </a:xfrm>
          <a:prstGeom prst="rect">
            <a:avLst/>
          </a:prstGeom>
          <a:noFill/>
        </p:spPr>
        <p:txBody>
          <a:bodyPr wrap="square" rtlCol="0">
            <a:spAutoFit/>
          </a:bodyPr>
          <a:lstStyle/>
          <a:p>
            <a:pPr>
              <a:lnSpc>
                <a:spcPct val="200000"/>
              </a:lnSpc>
            </a:pPr>
            <a:r>
              <a:rPr lang="en-US" altLang="zh-CN" sz="4000" b="1" dirty="0">
                <a:latin typeface="+mn-lt"/>
                <a:ea typeface="+mj-ea"/>
              </a:rPr>
              <a:t>1. Main Tasks</a:t>
            </a:r>
          </a:p>
          <a:p>
            <a:pPr>
              <a:lnSpc>
                <a:spcPct val="200000"/>
              </a:lnSpc>
            </a:pPr>
            <a:r>
              <a:rPr lang="en-US" altLang="zh-CN" sz="4000" b="1" dirty="0">
                <a:latin typeface="+mn-lt"/>
                <a:ea typeface="+mj-ea"/>
              </a:rPr>
              <a:t>2. Weekly Progress</a:t>
            </a:r>
          </a:p>
          <a:p>
            <a:pPr>
              <a:lnSpc>
                <a:spcPct val="200000"/>
              </a:lnSpc>
            </a:pPr>
            <a:r>
              <a:rPr lang="en-US" altLang="zh-CN" sz="4000" b="1" dirty="0">
                <a:latin typeface="+mn-lt"/>
                <a:ea typeface="+mj-ea"/>
              </a:rPr>
              <a:t>3. Main Problems and Solutions</a:t>
            </a:r>
          </a:p>
          <a:p>
            <a:pPr>
              <a:lnSpc>
                <a:spcPct val="200000"/>
              </a:lnSpc>
            </a:pPr>
            <a:r>
              <a:rPr lang="en-US" altLang="zh-CN" sz="4000" b="1" dirty="0">
                <a:latin typeface="+mn-lt"/>
                <a:ea typeface="+mj-ea"/>
              </a:rPr>
              <a:t>4. Next Weeks</a:t>
            </a:r>
            <a:endParaRPr lang="zh-CN" altLang="en-US" sz="4000" b="1" dirty="0">
              <a:latin typeface="+mn-lt"/>
              <a:ea typeface="+mj-ea"/>
            </a:endParaRPr>
          </a:p>
        </p:txBody>
      </p:sp>
    </p:spTree>
    <p:extLst>
      <p:ext uri="{BB962C8B-B14F-4D97-AF65-F5344CB8AC3E}">
        <p14:creationId xmlns:p14="http://schemas.microsoft.com/office/powerpoint/2010/main" val="38542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Social VR: How Personal Space is Affected by Virtual Agents' Emotions(IEEE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1200329"/>
          </a:xfrm>
          <a:prstGeom prst="rect">
            <a:avLst/>
          </a:prstGeom>
          <a:solidFill>
            <a:schemeClr val="bg1"/>
          </a:solidFill>
        </p:spPr>
        <p:txBody>
          <a:bodyPr wrap="square" rtlCol="0">
            <a:spAutoFit/>
          </a:bodyPr>
          <a:lstStyle/>
          <a:p>
            <a:r>
              <a:rPr lang="zh-CN" altLang="en-US" sz="2400" dirty="0">
                <a:latin typeface="+mn-ea"/>
                <a:ea typeface="+mn-ea"/>
              </a:rPr>
              <a:t>研究虚拟人物对个人空间的</a:t>
            </a:r>
            <a:r>
              <a:rPr lang="zh-CN" altLang="en-US" sz="2400" dirty="0" smtClean="0">
                <a:latin typeface="+mn-ea"/>
                <a:ea typeface="+mn-ea"/>
              </a:rPr>
              <a:t>影响。</a:t>
            </a:r>
            <a:endParaRPr lang="en-US" altLang="zh-CN" sz="2400" dirty="0" smtClean="0">
              <a:latin typeface="+mn-ea"/>
              <a:ea typeface="+mn-ea"/>
            </a:endParaRPr>
          </a:p>
          <a:p>
            <a:r>
              <a:rPr lang="zh-CN" altLang="en-US" sz="2400" dirty="0" smtClean="0">
                <a:latin typeface="+mn-ea"/>
                <a:ea typeface="+mn-ea"/>
              </a:rPr>
              <a:t>结论：愤怒</a:t>
            </a:r>
            <a:r>
              <a:rPr lang="zh-CN" altLang="en-US" sz="2400" dirty="0">
                <a:latin typeface="+mn-ea"/>
                <a:ea typeface="+mn-ea"/>
              </a:rPr>
              <a:t>的</a:t>
            </a:r>
            <a:r>
              <a:rPr lang="en-US" altLang="zh-CN" sz="2400" dirty="0">
                <a:latin typeface="+mn-ea"/>
                <a:ea typeface="+mn-ea"/>
              </a:rPr>
              <a:t>VA</a:t>
            </a:r>
            <a:r>
              <a:rPr lang="zh-CN" altLang="en-US" sz="2400" dirty="0">
                <a:latin typeface="+mn-ea"/>
                <a:ea typeface="+mn-ea"/>
              </a:rPr>
              <a:t>比高兴的</a:t>
            </a:r>
            <a:r>
              <a:rPr lang="en-US" altLang="zh-CN" sz="2400" dirty="0">
                <a:latin typeface="+mn-ea"/>
                <a:ea typeface="+mn-ea"/>
              </a:rPr>
              <a:t>VA</a:t>
            </a:r>
            <a:r>
              <a:rPr lang="zh-CN" altLang="en-US" sz="2400" dirty="0">
                <a:latin typeface="+mn-ea"/>
                <a:ea typeface="+mn-ea"/>
              </a:rPr>
              <a:t>距离更远，数量越多的</a:t>
            </a:r>
            <a:r>
              <a:rPr lang="en-US" altLang="zh-CN" sz="2400" dirty="0">
                <a:latin typeface="+mn-ea"/>
                <a:ea typeface="+mn-ea"/>
              </a:rPr>
              <a:t>VA</a:t>
            </a:r>
            <a:r>
              <a:rPr lang="zh-CN" altLang="en-US" sz="2400" dirty="0">
                <a:latin typeface="+mn-ea"/>
                <a:ea typeface="+mn-ea"/>
              </a:rPr>
              <a:t>比数量越少的</a:t>
            </a:r>
            <a:r>
              <a:rPr lang="en-US" altLang="zh-CN" sz="2400" dirty="0">
                <a:latin typeface="+mn-ea"/>
                <a:ea typeface="+mn-ea"/>
              </a:rPr>
              <a:t>VA</a:t>
            </a:r>
            <a:r>
              <a:rPr lang="zh-CN" altLang="en-US" sz="2400" dirty="0">
                <a:latin typeface="+mn-ea"/>
                <a:ea typeface="+mn-ea"/>
              </a:rPr>
              <a:t>接近距离更</a:t>
            </a:r>
            <a:r>
              <a:rPr lang="zh-CN" altLang="en-US" sz="2400" dirty="0" smtClean="0">
                <a:latin typeface="+mn-ea"/>
                <a:ea typeface="+mn-ea"/>
              </a:rPr>
              <a:t>远。</a:t>
            </a:r>
            <a:endParaRPr lang="en-US" altLang="zh-CN" sz="2400" dirty="0">
              <a:latin typeface="+mn-ea"/>
              <a:ea typeface="+mn-ea"/>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1412776"/>
            <a:ext cx="7238685" cy="266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184" y="1305765"/>
            <a:ext cx="42195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909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Real-Time Re-textured Geometry Modeling Using Microsoft </a:t>
            </a:r>
            <a:r>
              <a:rPr lang="en-US" altLang="zh-CN" sz="2000" dirty="0" err="1"/>
              <a:t>HoloLens</a:t>
            </a:r>
            <a:r>
              <a:rPr lang="en-US" altLang="zh-CN" sz="2000" dirty="0"/>
              <a:t>(IEEE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1200329"/>
          </a:xfrm>
          <a:prstGeom prst="rect">
            <a:avLst/>
          </a:prstGeom>
          <a:solidFill>
            <a:schemeClr val="bg1"/>
          </a:solidFill>
        </p:spPr>
        <p:txBody>
          <a:bodyPr wrap="square" rtlCol="0">
            <a:spAutoFit/>
          </a:bodyPr>
          <a:lstStyle/>
          <a:p>
            <a:r>
              <a:rPr lang="zh-CN" altLang="en-US" sz="2400" dirty="0">
                <a:latin typeface="+mn-ea"/>
                <a:ea typeface="+mn-ea"/>
              </a:rPr>
              <a:t>通过</a:t>
            </a:r>
            <a:r>
              <a:rPr lang="en-US" altLang="zh-CN" sz="2400" dirty="0">
                <a:latin typeface="+mn-ea"/>
                <a:ea typeface="+mn-ea"/>
              </a:rPr>
              <a:t>Microsoft </a:t>
            </a:r>
            <a:r>
              <a:rPr lang="en-US" altLang="zh-CN" sz="2400" dirty="0" err="1">
                <a:latin typeface="+mn-ea"/>
                <a:ea typeface="+mn-ea"/>
              </a:rPr>
              <a:t>HoloLens</a:t>
            </a:r>
            <a:r>
              <a:rPr lang="zh-CN" altLang="en-US" sz="2400" dirty="0">
                <a:latin typeface="+mn-ea"/>
                <a:ea typeface="+mn-ea"/>
              </a:rPr>
              <a:t>进行实时的带材质的空间几何建模</a:t>
            </a:r>
          </a:p>
          <a:p>
            <a:r>
              <a:rPr lang="en-US" altLang="zh-CN" sz="2400" dirty="0" err="1">
                <a:latin typeface="+mn-ea"/>
                <a:ea typeface="+mn-ea"/>
              </a:rPr>
              <a:t>HoloLens</a:t>
            </a:r>
            <a:r>
              <a:rPr lang="zh-CN" altLang="en-US" sz="2400" dirty="0">
                <a:latin typeface="+mn-ea"/>
                <a:ea typeface="+mn-ea"/>
              </a:rPr>
              <a:t>在扫描环境时建的三角网格模型没有颜色信息，作者从</a:t>
            </a:r>
            <a:r>
              <a:rPr lang="en-US" altLang="zh-CN" sz="2400" dirty="0" err="1">
                <a:latin typeface="+mn-ea"/>
                <a:ea typeface="+mn-ea"/>
              </a:rPr>
              <a:t>rgb</a:t>
            </a:r>
            <a:r>
              <a:rPr lang="zh-CN" altLang="en-US" sz="2400" dirty="0">
                <a:latin typeface="+mn-ea"/>
                <a:ea typeface="+mn-ea"/>
              </a:rPr>
              <a:t>相机的视频流里恢复了网格的</a:t>
            </a:r>
            <a:r>
              <a:rPr lang="en-US" altLang="zh-CN" sz="2400" dirty="0" err="1">
                <a:latin typeface="+mn-ea"/>
                <a:ea typeface="+mn-ea"/>
              </a:rPr>
              <a:t>uv</a:t>
            </a:r>
            <a:r>
              <a:rPr lang="zh-CN" altLang="en-US" sz="2400" dirty="0">
                <a:latin typeface="+mn-ea"/>
                <a:ea typeface="+mn-ea"/>
              </a:rPr>
              <a:t>纹理</a:t>
            </a:r>
            <a:endParaRPr lang="en-US" altLang="zh-CN" sz="2400" dirty="0">
              <a:latin typeface="+mn-ea"/>
              <a:ea typeface="+mn-ea"/>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476375"/>
            <a:ext cx="90106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985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Midair Ultrasound Fragrance </a:t>
            </a:r>
            <a:r>
              <a:rPr lang="en-US" altLang="zh-CN" sz="2000" dirty="0" smtClean="0"/>
              <a:t>Rendering(Midair </a:t>
            </a:r>
            <a:r>
              <a:rPr lang="en-US" altLang="zh-CN" sz="2000" dirty="0"/>
              <a:t>Ultrasound Fragrance Rendering(IEEE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23392" y="5361632"/>
            <a:ext cx="10225136" cy="830997"/>
          </a:xfrm>
          <a:prstGeom prst="rect">
            <a:avLst/>
          </a:prstGeom>
          <a:solidFill>
            <a:schemeClr val="bg1"/>
          </a:solidFill>
        </p:spPr>
        <p:txBody>
          <a:bodyPr wrap="square" rtlCol="0">
            <a:spAutoFit/>
          </a:bodyPr>
          <a:lstStyle/>
          <a:p>
            <a:r>
              <a:rPr lang="zh-CN" altLang="en-US" sz="2400" dirty="0">
                <a:latin typeface="+mn-ea"/>
                <a:ea typeface="+mn-ea"/>
              </a:rPr>
              <a:t>一种通过生成电子可控超声波驱动的狭窄空气流控制环境中气味空间分布的系统</a:t>
            </a:r>
            <a:endParaRPr lang="en-US" altLang="zh-CN" sz="2400" dirty="0">
              <a:latin typeface="+mn-ea"/>
              <a:ea typeface="+mn-ea"/>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1432390"/>
            <a:ext cx="6023992" cy="392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045" y="1306745"/>
            <a:ext cx="4630475" cy="405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626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The Impact of Avatar Personalization and Immersion on Virtual Body Ownership, Presence, and Emotional Response(IEEE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17464" y="5589240"/>
            <a:ext cx="10225136" cy="830997"/>
          </a:xfrm>
          <a:prstGeom prst="rect">
            <a:avLst/>
          </a:prstGeom>
          <a:solidFill>
            <a:schemeClr val="bg1"/>
          </a:solidFill>
        </p:spPr>
        <p:txBody>
          <a:bodyPr wrap="square" rtlCol="0">
            <a:spAutoFit/>
          </a:bodyPr>
          <a:lstStyle/>
          <a:p>
            <a:r>
              <a:rPr lang="zh-CN" altLang="en-US" sz="2400" dirty="0">
                <a:latin typeface="+mn-ea"/>
                <a:ea typeface="+mn-ea"/>
              </a:rPr>
              <a:t>虚拟环境中用户的虚拟人物的个性化和个体化的影响和典型的身心因素对沉浸程度的影响的报告</a:t>
            </a:r>
            <a:endParaRPr lang="en-US" altLang="zh-CN" sz="2400" dirty="0">
              <a:latin typeface="+mn-ea"/>
              <a:ea typeface="+mn-ea"/>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660451"/>
            <a:ext cx="6408712" cy="392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671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Towards Joint Attention Training for Children with ASD – A VR Game Approach and Eye Gaze Exploration</a:t>
            </a:r>
            <a:r>
              <a:rPr lang="en-US" altLang="zh-CN" sz="2000" dirty="0" smtClean="0"/>
              <a:t>(IEEE </a:t>
            </a:r>
            <a:r>
              <a:rPr lang="en-US" altLang="zh-CN" sz="2000" dirty="0"/>
              <a:t>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17464" y="5589240"/>
            <a:ext cx="10225136" cy="830997"/>
          </a:xfrm>
          <a:prstGeom prst="rect">
            <a:avLst/>
          </a:prstGeom>
          <a:solidFill>
            <a:schemeClr val="bg1"/>
          </a:solidFill>
        </p:spPr>
        <p:txBody>
          <a:bodyPr wrap="square" rtlCol="0">
            <a:spAutoFit/>
          </a:bodyPr>
          <a:lstStyle/>
          <a:p>
            <a:r>
              <a:rPr lang="zh-CN" altLang="en-US" sz="2400" dirty="0">
                <a:latin typeface="+mn-ea"/>
                <a:ea typeface="+mn-ea"/>
              </a:rPr>
              <a:t>一个帮助自闭症儿童训练联合注意力的</a:t>
            </a:r>
            <a:r>
              <a:rPr lang="en-US" altLang="zh-CN" sz="2400" dirty="0">
                <a:latin typeface="+mn-ea"/>
                <a:ea typeface="+mn-ea"/>
              </a:rPr>
              <a:t>VR</a:t>
            </a:r>
            <a:r>
              <a:rPr lang="zh-CN" altLang="en-US" sz="2400" dirty="0" smtClean="0">
                <a:latin typeface="+mn-ea"/>
                <a:ea typeface="+mn-ea"/>
              </a:rPr>
              <a:t>游戏</a:t>
            </a:r>
            <a:endParaRPr lang="en-US" altLang="zh-CN" sz="2400" dirty="0" smtClean="0">
              <a:latin typeface="+mn-ea"/>
              <a:ea typeface="+mn-ea"/>
            </a:endParaRPr>
          </a:p>
          <a:p>
            <a:r>
              <a:rPr lang="zh-CN" altLang="en-US" sz="2400" dirty="0">
                <a:latin typeface="+mn-ea"/>
                <a:ea typeface="+mn-ea"/>
              </a:rPr>
              <a:t>研究了定制人物和非定制人物对参与者凝视的影响</a:t>
            </a:r>
            <a:endParaRPr lang="en-US" altLang="zh-CN" sz="2400" dirty="0">
              <a:latin typeface="+mn-ea"/>
              <a:ea typeface="+mn-ea"/>
            </a:endParaRPr>
          </a:p>
        </p:txBody>
      </p:sp>
      <p:pic>
        <p:nvPicPr>
          <p:cNvPr id="21506"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63" y="1772816"/>
            <a:ext cx="2990395" cy="3671661"/>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562" y="1787015"/>
            <a:ext cx="4920581" cy="30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descr="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987" y="1772816"/>
            <a:ext cx="3312368" cy="331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9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a:t>Ascending and Descending in Virtual Reality: Simple and Safe System Using Passive </a:t>
            </a:r>
            <a:r>
              <a:rPr lang="en-US" altLang="zh-CN" sz="2000" dirty="0" err="1"/>
              <a:t>Haptics</a:t>
            </a:r>
            <a:r>
              <a:rPr lang="en-US" altLang="zh-CN" sz="2000" dirty="0"/>
              <a:t>(IEEE VR 2018)</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17464" y="5589240"/>
            <a:ext cx="10225136" cy="461665"/>
          </a:xfrm>
          <a:prstGeom prst="rect">
            <a:avLst/>
          </a:prstGeom>
          <a:solidFill>
            <a:schemeClr val="bg1"/>
          </a:solidFill>
        </p:spPr>
        <p:txBody>
          <a:bodyPr wrap="square" rtlCol="0">
            <a:spAutoFit/>
          </a:bodyPr>
          <a:lstStyle/>
          <a:p>
            <a:r>
              <a:rPr lang="zh-CN" altLang="en-US" sz="2400" dirty="0">
                <a:latin typeface="+mn-ea"/>
                <a:ea typeface="+mn-ea"/>
              </a:rPr>
              <a:t>一款让用户体验到在虚拟现实中上下楼梯触觉的交互式系统</a:t>
            </a:r>
            <a:endParaRPr lang="en-US" altLang="zh-CN" sz="2400" dirty="0">
              <a:latin typeface="+mn-ea"/>
              <a:ea typeface="+mn-ea"/>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844824"/>
            <a:ext cx="10153128" cy="352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651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sz="2000" dirty="0" err="1"/>
              <a:t>MagicToon</a:t>
            </a:r>
            <a:r>
              <a:rPr lang="en-US" altLang="zh-CN" sz="2000" dirty="0"/>
              <a:t>: A 2D-to-3D Creative Cartoon Modeling System with Mobile </a:t>
            </a:r>
            <a:r>
              <a:rPr lang="en-US" altLang="zh-CN" sz="2000" dirty="0" smtClean="0"/>
              <a:t>AR(IEEE </a:t>
            </a:r>
            <a:r>
              <a:rPr lang="en-US" altLang="zh-CN" sz="2000" dirty="0"/>
              <a:t>VR </a:t>
            </a:r>
            <a:r>
              <a:rPr lang="en-US" altLang="zh-CN" sz="2000" dirty="0" smtClean="0"/>
              <a:t>2017)</a:t>
            </a:r>
            <a:endParaRPr lang="en-US" altLang="zh-CN" sz="2000" dirty="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
        <p:nvSpPr>
          <p:cNvPr id="4" name="TextBox 3"/>
          <p:cNvSpPr txBox="1"/>
          <p:nvPr/>
        </p:nvSpPr>
        <p:spPr>
          <a:xfrm>
            <a:off x="617464" y="5589240"/>
            <a:ext cx="10225136" cy="461665"/>
          </a:xfrm>
          <a:prstGeom prst="rect">
            <a:avLst/>
          </a:prstGeom>
          <a:solidFill>
            <a:schemeClr val="bg1"/>
          </a:solidFill>
        </p:spPr>
        <p:txBody>
          <a:bodyPr wrap="square" rtlCol="0">
            <a:spAutoFit/>
          </a:bodyPr>
          <a:lstStyle/>
          <a:p>
            <a:r>
              <a:rPr lang="zh-CN" altLang="en-US" sz="2400" dirty="0">
                <a:latin typeface="+mn-ea"/>
                <a:ea typeface="+mn-ea"/>
              </a:rPr>
              <a:t>用手机</a:t>
            </a:r>
            <a:r>
              <a:rPr lang="en-US" altLang="zh-CN" sz="2400" dirty="0">
                <a:latin typeface="+mn-ea"/>
                <a:ea typeface="+mn-ea"/>
              </a:rPr>
              <a:t>AR</a:t>
            </a:r>
            <a:r>
              <a:rPr lang="zh-CN" altLang="en-US" sz="2400" dirty="0">
                <a:latin typeface="+mn-ea"/>
                <a:ea typeface="+mn-ea"/>
              </a:rPr>
              <a:t>将白纸上的卡通画重建为</a:t>
            </a:r>
            <a:r>
              <a:rPr lang="en-US" altLang="zh-CN" sz="2400" dirty="0">
                <a:latin typeface="+mn-ea"/>
                <a:ea typeface="+mn-ea"/>
              </a:rPr>
              <a:t>3d</a:t>
            </a:r>
            <a:r>
              <a:rPr lang="zh-CN" altLang="en-US" sz="2400" dirty="0">
                <a:latin typeface="+mn-ea"/>
                <a:ea typeface="+mn-ea"/>
              </a:rPr>
              <a:t>模型的系统</a:t>
            </a:r>
            <a:endParaRPr lang="en-US" altLang="zh-CN" sz="2400" dirty="0">
              <a:latin typeface="+mn-ea"/>
              <a:ea typeface="+mn-ea"/>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1662113"/>
            <a:ext cx="504825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520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00F86EDE-8218-4F5A-9F3A-09D86B024073}"/>
              </a:ext>
            </a:extLst>
          </p:cNvPr>
          <p:cNvSpPr>
            <a:spLocks noGrp="1"/>
          </p:cNvSpPr>
          <p:nvPr>
            <p:ph idx="1"/>
          </p:nvPr>
        </p:nvSpPr>
        <p:spPr/>
        <p:txBody>
          <a:bodyPr/>
          <a:lstStyle/>
          <a:p>
            <a:r>
              <a:rPr lang="zh-CN" altLang="en-US" dirty="0" smtClean="0"/>
              <a:t>下周</a:t>
            </a:r>
            <a:r>
              <a:rPr lang="zh-CN" altLang="en-US" dirty="0"/>
              <a:t>的工作</a:t>
            </a:r>
            <a:r>
              <a:rPr lang="zh-CN" altLang="en-US" dirty="0" smtClean="0"/>
              <a:t>计划</a:t>
            </a:r>
            <a:endParaRPr lang="en-US" altLang="zh-CN" dirty="0" smtClean="0"/>
          </a:p>
          <a:p>
            <a:pPr lvl="1"/>
            <a:r>
              <a:rPr lang="en-US" altLang="zh-CN" dirty="0" smtClean="0"/>
              <a:t>1.</a:t>
            </a:r>
            <a:r>
              <a:rPr lang="zh-CN" altLang="en-US" dirty="0" smtClean="0"/>
              <a:t>调研</a:t>
            </a:r>
            <a:r>
              <a:rPr lang="en-US" altLang="zh-CN" dirty="0" smtClean="0"/>
              <a:t>IEEE VR14-19</a:t>
            </a:r>
            <a:r>
              <a:rPr lang="zh-CN" altLang="en-US" dirty="0" smtClean="0"/>
              <a:t>关于</a:t>
            </a:r>
            <a:r>
              <a:rPr lang="en-US" altLang="zh-CN" dirty="0" smtClean="0"/>
              <a:t>360°Vedio</a:t>
            </a:r>
            <a:r>
              <a:rPr lang="zh-CN" altLang="en-US" dirty="0" smtClean="0"/>
              <a:t>的论文</a:t>
            </a:r>
            <a:endParaRPr lang="en-US" altLang="zh-CN" dirty="0" smtClean="0"/>
          </a:p>
          <a:p>
            <a:pPr lvl="1"/>
            <a:r>
              <a:rPr lang="en-US" altLang="zh-CN" dirty="0" smtClean="0"/>
              <a:t>2.</a:t>
            </a:r>
            <a:r>
              <a:rPr lang="zh-CN" altLang="en-US" dirty="0" smtClean="0"/>
              <a:t>调研市面上捕捉</a:t>
            </a:r>
            <a:r>
              <a:rPr lang="en-US" altLang="zh-CN" dirty="0" smtClean="0"/>
              <a:t>360°</a:t>
            </a:r>
            <a:r>
              <a:rPr lang="zh-CN" altLang="en-US" dirty="0" smtClean="0"/>
              <a:t>视频的相机</a:t>
            </a:r>
            <a:endParaRPr lang="en-US" altLang="zh-CN" dirty="0" smtClean="0"/>
          </a:p>
          <a:p>
            <a:pPr lvl="1"/>
            <a:r>
              <a:rPr lang="en-US" altLang="zh-CN" dirty="0" smtClean="0"/>
              <a:t>3.</a:t>
            </a:r>
            <a:r>
              <a:rPr lang="zh-CN" altLang="en-US" dirty="0" smtClean="0"/>
              <a:t>根据</a:t>
            </a:r>
            <a:r>
              <a:rPr lang="en-US" altLang="zh-CN" dirty="0" smtClean="0"/>
              <a:t>360°</a:t>
            </a:r>
            <a:r>
              <a:rPr lang="zh-CN" altLang="en-US" dirty="0" smtClean="0"/>
              <a:t>视频的捕获</a:t>
            </a:r>
            <a:r>
              <a:rPr lang="en-US" altLang="zh-CN" dirty="0" smtClean="0"/>
              <a:t>(</a:t>
            </a:r>
            <a:r>
              <a:rPr lang="en-US" altLang="zh-CN" b="0" dirty="0" smtClean="0"/>
              <a:t>Filming</a:t>
            </a:r>
            <a:r>
              <a:rPr lang="en-US" altLang="zh-CN" dirty="0" smtClean="0"/>
              <a:t>)</a:t>
            </a:r>
            <a:r>
              <a:rPr lang="zh-CN" altLang="en-US" dirty="0" smtClean="0"/>
              <a:t>，拼接</a:t>
            </a:r>
            <a:r>
              <a:rPr lang="en-US" altLang="zh-CN" dirty="0" smtClean="0"/>
              <a:t>(</a:t>
            </a:r>
            <a:r>
              <a:rPr lang="en-US" altLang="zh-CN" b="0" dirty="0" smtClean="0"/>
              <a:t>Stitching</a:t>
            </a:r>
            <a:r>
              <a:rPr lang="en-US" altLang="zh-CN" dirty="0" smtClean="0"/>
              <a:t>)</a:t>
            </a:r>
            <a:r>
              <a:rPr lang="zh-CN" altLang="en-US" dirty="0" smtClean="0"/>
              <a:t>和编辑</a:t>
            </a:r>
            <a:r>
              <a:rPr lang="en-US" altLang="zh-CN" dirty="0" smtClean="0"/>
              <a:t>(</a:t>
            </a:r>
            <a:r>
              <a:rPr lang="en-US" altLang="zh-CN" b="0" dirty="0" smtClean="0"/>
              <a:t>Editing</a:t>
            </a:r>
            <a:r>
              <a:rPr lang="en-US" altLang="zh-CN" dirty="0" smtClean="0"/>
              <a:t>)</a:t>
            </a:r>
            <a:r>
              <a:rPr lang="zh-CN" altLang="en-US" dirty="0" smtClean="0"/>
              <a:t>讨论研究点</a:t>
            </a:r>
            <a:endParaRPr lang="en-US" altLang="zh-CN" dirty="0" smtClean="0"/>
          </a:p>
        </p:txBody>
      </p:sp>
      <p:sp>
        <p:nvSpPr>
          <p:cNvPr id="3" name="标题 2">
            <a:extLst>
              <a:ext uri="{FF2B5EF4-FFF2-40B4-BE49-F238E27FC236}">
                <a16:creationId xmlns="" xmlns:a16="http://schemas.microsoft.com/office/drawing/2014/main" id="{4E5B7DFB-83BD-4BD8-B44A-DF9E87BC223C}"/>
              </a:ext>
            </a:extLst>
          </p:cNvPr>
          <p:cNvSpPr>
            <a:spLocks noGrp="1"/>
          </p:cNvSpPr>
          <p:nvPr>
            <p:ph type="title"/>
          </p:nvPr>
        </p:nvSpPr>
        <p:spPr/>
        <p:txBody>
          <a:bodyPr/>
          <a:lstStyle/>
          <a:p>
            <a:r>
              <a:rPr lang="en-US" altLang="zh-CN" dirty="0"/>
              <a:t>Next Weeks</a:t>
            </a:r>
            <a:endParaRPr lang="zh-CN" altLang="en-US" dirty="0"/>
          </a:p>
        </p:txBody>
      </p:sp>
    </p:spTree>
    <p:extLst>
      <p:ext uri="{BB962C8B-B14F-4D97-AF65-F5344CB8AC3E}">
        <p14:creationId xmlns:p14="http://schemas.microsoft.com/office/powerpoint/2010/main" val="243599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412776"/>
            <a:ext cx="9144000" cy="4032448"/>
          </a:xfrm>
          <a:prstGeom prst="rect">
            <a:avLst/>
          </a:prstGeom>
          <a:noFill/>
        </p:spPr>
        <p:txBody>
          <a:bodyPr lIns="0" tIns="0" rIns="0" bIns="0" anchor="ctr" anchorCtr="1">
            <a:noAutofit/>
          </a:bodyPr>
          <a:lstStyle/>
          <a:p>
            <a:pPr algn="ctr">
              <a:defRPr/>
            </a:pPr>
            <a:r>
              <a:rPr lang="en-US" altLang="zh-CN" sz="12000" b="1" dirty="0">
                <a:ln w="3175">
                  <a:solidFill>
                    <a:srgbClr val="FF0000"/>
                  </a:solidFill>
                </a:ln>
                <a:solidFill>
                  <a:srgbClr val="FF0000"/>
                </a:solidFill>
                <a:latin typeface="+mn-lt"/>
                <a:ea typeface="楷体" pitchFamily="49" charset="-122"/>
              </a:rPr>
              <a:t>TNANKS!</a:t>
            </a:r>
            <a:endParaRPr lang="zh-CN" altLang="en-US" sz="12000" b="1" dirty="0">
              <a:ln w="3175">
                <a:solidFill>
                  <a:srgbClr val="FF0000"/>
                </a:solidFill>
              </a:ln>
              <a:solidFill>
                <a:srgbClr val="FF0000"/>
              </a:solidFill>
              <a:latin typeface="+mn-lt"/>
              <a:ea typeface="楷体" pitchFamily="49" charset="-122"/>
            </a:endParaRPr>
          </a:p>
        </p:txBody>
      </p:sp>
    </p:spTree>
    <p:custDataLst>
      <p:tags r:id="rId1"/>
    </p:custDataLst>
    <p:extLst>
      <p:ext uri="{BB962C8B-B14F-4D97-AF65-F5344CB8AC3E}">
        <p14:creationId xmlns:p14="http://schemas.microsoft.com/office/powerpoint/2010/main" val="1665929261"/>
      </p:ext>
    </p:ext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264C30BB-031F-4433-832B-306BB7EB0775}"/>
              </a:ext>
            </a:extLst>
          </p:cNvPr>
          <p:cNvSpPr>
            <a:spLocks noGrp="1"/>
          </p:cNvSpPr>
          <p:nvPr>
            <p:ph idx="1"/>
          </p:nvPr>
        </p:nvSpPr>
        <p:spPr/>
        <p:txBody>
          <a:bodyPr/>
          <a:lstStyle/>
          <a:p>
            <a:r>
              <a:rPr lang="zh-CN" altLang="en-US" dirty="0"/>
              <a:t>负责，三维场景人体与对象交互</a:t>
            </a:r>
            <a:r>
              <a:rPr lang="zh-CN" altLang="en-US" dirty="0" smtClean="0"/>
              <a:t>的接触点</a:t>
            </a:r>
            <a:r>
              <a:rPr lang="zh-CN" altLang="en-US" dirty="0"/>
              <a:t>标注</a:t>
            </a:r>
            <a:r>
              <a:rPr lang="zh-CN" altLang="en-US" dirty="0" smtClean="0"/>
              <a:t>工具 </a:t>
            </a:r>
            <a:r>
              <a:rPr lang="en-US" altLang="zh-CN" dirty="0" smtClean="0"/>
              <a:t>[2019/6]</a:t>
            </a:r>
          </a:p>
          <a:p>
            <a:r>
              <a:rPr lang="zh-CN" altLang="en-US" dirty="0" smtClean="0"/>
              <a:t>参与，</a:t>
            </a:r>
            <a:r>
              <a:rPr lang="en-US" altLang="zh-CN" dirty="0"/>
              <a:t>SA2019</a:t>
            </a:r>
            <a:r>
              <a:rPr lang="zh-CN" altLang="en-US" dirty="0"/>
              <a:t>，</a:t>
            </a:r>
            <a:r>
              <a:rPr lang="en-US" altLang="zh-CN" dirty="0"/>
              <a:t>[20190501</a:t>
            </a:r>
            <a:r>
              <a:rPr lang="zh-CN" altLang="en-US" dirty="0"/>
              <a:t>投稿</a:t>
            </a:r>
            <a:r>
              <a:rPr lang="en-US" altLang="zh-CN" dirty="0" smtClean="0"/>
              <a:t>]</a:t>
            </a:r>
          </a:p>
          <a:p>
            <a:pPr marL="0" indent="0">
              <a:buNone/>
            </a:pPr>
            <a:r>
              <a:rPr lang="en-US" altLang="zh-CN" dirty="0"/>
              <a:t> </a:t>
            </a:r>
            <a:r>
              <a:rPr lang="en-US" altLang="zh-CN" dirty="0" smtClean="0"/>
              <a:t>   Human </a:t>
            </a:r>
            <a:r>
              <a:rPr lang="en-US" altLang="zh-CN" dirty="0"/>
              <a:t>&amp; Bicycle Co-modeling from Single Image in the Wild</a:t>
            </a:r>
          </a:p>
          <a:p>
            <a:endParaRPr lang="en-US" altLang="zh-CN" dirty="0" smtClean="0"/>
          </a:p>
          <a:p>
            <a:pPr lvl="1"/>
            <a:endParaRPr lang="en-US" altLang="zh-CN" dirty="0">
              <a:solidFill>
                <a:schemeClr val="bg1">
                  <a:lumMod val="65000"/>
                </a:schemeClr>
              </a:solidFill>
            </a:endParaRPr>
          </a:p>
        </p:txBody>
      </p:sp>
      <p:sp>
        <p:nvSpPr>
          <p:cNvPr id="3" name="标题 2">
            <a:extLst>
              <a:ext uri="{FF2B5EF4-FFF2-40B4-BE49-F238E27FC236}">
                <a16:creationId xmlns="" xmlns:a16="http://schemas.microsoft.com/office/drawing/2014/main" id="{AF2F1CF5-4233-4BC2-896A-A1CBE41B1743}"/>
              </a:ext>
            </a:extLst>
          </p:cNvPr>
          <p:cNvSpPr>
            <a:spLocks noGrp="1"/>
          </p:cNvSpPr>
          <p:nvPr>
            <p:ph type="title"/>
          </p:nvPr>
        </p:nvSpPr>
        <p:spPr/>
        <p:txBody>
          <a:bodyPr/>
          <a:lstStyle/>
          <a:p>
            <a:r>
              <a:rPr lang="en-US" altLang="zh-CN" dirty="0"/>
              <a:t>Main Tasks (1/1)</a:t>
            </a:r>
            <a:endParaRPr lang="zh-CN" altLang="en-US" dirty="0"/>
          </a:p>
        </p:txBody>
      </p:sp>
    </p:spTree>
    <p:extLst>
      <p:ext uri="{BB962C8B-B14F-4D97-AF65-F5344CB8AC3E}">
        <p14:creationId xmlns:p14="http://schemas.microsoft.com/office/powerpoint/2010/main" val="2401860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zh-CN" altLang="en-US" dirty="0" smtClean="0"/>
              <a:t>本周</a:t>
            </a:r>
            <a:r>
              <a:rPr lang="zh-CN" altLang="en-US" dirty="0"/>
              <a:t>工作进展</a:t>
            </a:r>
            <a:endParaRPr lang="en-US" altLang="zh-CN" dirty="0"/>
          </a:p>
          <a:p>
            <a:pPr lvl="1"/>
            <a:r>
              <a:rPr lang="zh-CN" altLang="en-US" dirty="0" smtClean="0"/>
              <a:t>在工具中添加了将</a:t>
            </a:r>
            <a:r>
              <a:rPr lang="en-US" altLang="zh-CN" dirty="0" smtClean="0"/>
              <a:t>3d</a:t>
            </a:r>
            <a:r>
              <a:rPr lang="zh-CN" altLang="en-US" dirty="0" smtClean="0"/>
              <a:t>场景输出为</a:t>
            </a:r>
            <a:r>
              <a:rPr lang="en-US" altLang="zh-CN" dirty="0" err="1" smtClean="0"/>
              <a:t>obj</a:t>
            </a:r>
            <a:r>
              <a:rPr lang="zh-CN" altLang="en-US" dirty="0" smtClean="0"/>
              <a:t>文件的功能</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6" name="Picture 2" descr="C:\Users\A\Desktop\snapsh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 y="1988840"/>
            <a:ext cx="5736681" cy="43748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esktop\snapshot\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2060848"/>
            <a:ext cx="4342524" cy="439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6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zh-CN" altLang="en-US" dirty="0" smtClean="0"/>
              <a:t>本周</a:t>
            </a:r>
            <a:r>
              <a:rPr lang="zh-CN" altLang="en-US" dirty="0"/>
              <a:t>工作进展</a:t>
            </a:r>
            <a:endParaRPr lang="en-US" altLang="zh-CN" dirty="0"/>
          </a:p>
          <a:p>
            <a:pPr lvl="1"/>
            <a:r>
              <a:rPr lang="zh-CN" altLang="en-US" dirty="0" smtClean="0"/>
              <a:t>配置好了</a:t>
            </a:r>
            <a:r>
              <a:rPr lang="en-US" altLang="zh-CN" dirty="0" smtClean="0"/>
              <a:t>Oculus Rift</a:t>
            </a:r>
            <a:r>
              <a:rPr lang="zh-CN" altLang="en-US" dirty="0" smtClean="0"/>
              <a:t>的环境</a:t>
            </a:r>
            <a:endParaRPr lang="en-US" altLang="zh-CN" dirty="0" smtClean="0"/>
          </a:p>
          <a:p>
            <a:pPr lvl="1"/>
            <a:r>
              <a:rPr lang="zh-CN" altLang="en-US" dirty="0" smtClean="0"/>
              <a:t>调研了</a:t>
            </a:r>
            <a:r>
              <a:rPr lang="en-US" altLang="zh-CN" dirty="0" smtClean="0"/>
              <a:t>Oculus </a:t>
            </a:r>
            <a:r>
              <a:rPr lang="zh-CN" altLang="en-US" dirty="0" smtClean="0"/>
              <a:t>的</a:t>
            </a:r>
            <a:r>
              <a:rPr lang="zh-CN" altLang="en-US" dirty="0" smtClean="0"/>
              <a:t>四款头显</a:t>
            </a:r>
            <a:r>
              <a:rPr lang="en-US" altLang="zh-CN" dirty="0" smtClean="0"/>
              <a:t>(</a:t>
            </a:r>
            <a:r>
              <a:rPr lang="en-US" altLang="zh-CN" dirty="0" err="1"/>
              <a:t>Rift,Go,Gear</a:t>
            </a:r>
            <a:r>
              <a:rPr lang="en-US" altLang="zh-CN" dirty="0"/>
              <a:t> </a:t>
            </a:r>
            <a:r>
              <a:rPr lang="en-US" altLang="zh-CN" dirty="0" err="1"/>
              <a:t>VR,Quest</a:t>
            </a:r>
            <a:r>
              <a:rPr lang="en-US" altLang="zh-CN" dirty="0" smtClean="0"/>
              <a:t>)</a:t>
            </a:r>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2050" name="Picture 2" descr="C:\Users\A\Desktop\snapshot\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 y="2708920"/>
            <a:ext cx="7704856" cy="358064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Desktop\snapshot\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2630194"/>
            <a:ext cx="3384376" cy="2982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72264" y="5877272"/>
            <a:ext cx="3024336" cy="412292"/>
          </a:xfrm>
          <a:prstGeom prst="rect">
            <a:avLst/>
          </a:prstGeom>
          <a:solidFill>
            <a:schemeClr val="bg1"/>
          </a:solidFill>
        </p:spPr>
        <p:txBody>
          <a:bodyPr wrap="square" rtlCol="0">
            <a:spAutoFit/>
          </a:bodyPr>
          <a:lstStyle/>
          <a:p>
            <a:r>
              <a:rPr lang="en-US" altLang="zh-CN" sz="2000" dirty="0"/>
              <a:t>Gear VR</a:t>
            </a:r>
            <a:endParaRPr lang="zh-CN" altLang="en-US" sz="2000" dirty="0" smtClean="0">
              <a:latin typeface="+mn-lt"/>
              <a:ea typeface="+mn-ea"/>
            </a:endParaRPr>
          </a:p>
        </p:txBody>
      </p:sp>
    </p:spTree>
    <p:extLst>
      <p:ext uri="{BB962C8B-B14F-4D97-AF65-F5344CB8AC3E}">
        <p14:creationId xmlns:p14="http://schemas.microsoft.com/office/powerpoint/2010/main" val="1991644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Rift</a:t>
            </a:r>
            <a:endParaRPr lang="en-US" altLang="zh-CN" dirty="0" smtClean="0"/>
          </a:p>
          <a:p>
            <a:pPr lvl="1"/>
            <a:r>
              <a:rPr lang="zh-CN" altLang="en-US" dirty="0"/>
              <a:t>可玩游戏可看电影</a:t>
            </a:r>
            <a:endParaRPr lang="en-US" altLang="zh-CN" dirty="0" smtClean="0"/>
          </a:p>
          <a:p>
            <a:pPr lvl="1"/>
            <a:r>
              <a:rPr lang="zh-CN" altLang="en-US" dirty="0" smtClean="0"/>
              <a:t>需要</a:t>
            </a:r>
            <a:r>
              <a:rPr lang="zh-CN" altLang="en-US" dirty="0"/>
              <a:t>连接</a:t>
            </a:r>
            <a:r>
              <a:rPr lang="zh-CN" altLang="en-US" dirty="0" smtClean="0"/>
              <a:t>电脑</a:t>
            </a:r>
            <a:endParaRPr lang="en-US" altLang="zh-CN" dirty="0" smtClean="0"/>
          </a:p>
          <a:p>
            <a:pPr lvl="1"/>
            <a:r>
              <a:rPr lang="zh-CN" altLang="en-US" dirty="0"/>
              <a:t>头部跟踪</a:t>
            </a:r>
            <a:r>
              <a:rPr lang="en-US" altLang="zh-CN" dirty="0"/>
              <a:t>6</a:t>
            </a:r>
            <a:r>
              <a:rPr lang="zh-CN" altLang="en-US" dirty="0"/>
              <a:t>自由度（旋转、平移</a:t>
            </a:r>
            <a:r>
              <a:rPr lang="zh-CN" altLang="en-US" dirty="0" smtClean="0"/>
              <a:t>）</a:t>
            </a:r>
            <a:endParaRPr lang="en-US" altLang="zh-CN" dirty="0" smtClean="0"/>
          </a:p>
          <a:p>
            <a:pPr lvl="1"/>
            <a:r>
              <a:rPr lang="zh-CN" altLang="en-US" dirty="0" smtClean="0"/>
              <a:t>软件安装需</a:t>
            </a:r>
            <a:r>
              <a:rPr lang="zh-CN" altLang="en-US" dirty="0"/>
              <a:t>翻墙</a:t>
            </a:r>
            <a:endParaRPr lang="en-US" altLang="zh-CN" dirty="0" smtClean="0"/>
          </a:p>
          <a:p>
            <a:pPr lvl="1"/>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1026" name="Picture 2" descr="C:\Users\acer-pc\Desktop\snapsh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781" y="1346515"/>
            <a:ext cx="3689672"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057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Rift</a:t>
            </a:r>
            <a:endParaRPr lang="en-US" altLang="zh-CN" dirty="0" smtClean="0"/>
          </a:p>
          <a:p>
            <a:pPr lvl="1"/>
            <a:r>
              <a:rPr lang="zh-CN" altLang="en-US" dirty="0"/>
              <a:t>分老版和新版</a:t>
            </a:r>
            <a:br>
              <a:rPr lang="zh-CN" altLang="en-US" dirty="0"/>
            </a:br>
            <a:r>
              <a:rPr lang="zh-CN" altLang="en-US" dirty="0"/>
              <a:t>老版</a:t>
            </a:r>
            <a:r>
              <a:rPr lang="en-US" altLang="zh-CN" dirty="0" smtClean="0"/>
              <a:t>:</a:t>
            </a:r>
            <a:r>
              <a:rPr lang="zh-CN" altLang="en-US" dirty="0" smtClean="0"/>
              <a:t>一</a:t>
            </a:r>
            <a:r>
              <a:rPr lang="zh-CN" altLang="en-US" dirty="0"/>
              <a:t>个</a:t>
            </a:r>
            <a:r>
              <a:rPr lang="zh-CN" altLang="en-US" dirty="0" smtClean="0"/>
              <a:t>传感器，默认</a:t>
            </a:r>
            <a:r>
              <a:rPr lang="zh-CN" altLang="en-US" dirty="0"/>
              <a:t>遥控器控制</a:t>
            </a:r>
            <a:r>
              <a:rPr lang="en-US" altLang="zh-CN" dirty="0"/>
              <a:t>(</a:t>
            </a:r>
            <a:r>
              <a:rPr lang="zh-CN" altLang="en-US" dirty="0"/>
              <a:t>可以外接</a:t>
            </a:r>
            <a:r>
              <a:rPr lang="en-US" altLang="zh-CN" dirty="0"/>
              <a:t>XBOX</a:t>
            </a:r>
            <a:r>
              <a:rPr lang="zh-CN" altLang="en-US" dirty="0"/>
              <a:t>手柄</a:t>
            </a:r>
            <a:r>
              <a:rPr lang="en-US" altLang="zh-CN" dirty="0"/>
              <a:t>)</a:t>
            </a:r>
            <a:br>
              <a:rPr lang="en-US" altLang="zh-CN" dirty="0"/>
            </a:br>
            <a:r>
              <a:rPr lang="zh-CN" altLang="en-US" dirty="0"/>
              <a:t>新版</a:t>
            </a:r>
            <a:r>
              <a:rPr lang="en-US" altLang="zh-CN" dirty="0"/>
              <a:t>:</a:t>
            </a:r>
            <a:br>
              <a:rPr lang="en-US" altLang="zh-CN" dirty="0"/>
            </a:br>
            <a:r>
              <a:rPr lang="zh-CN" altLang="en-US" dirty="0"/>
              <a:t>两个传感器</a:t>
            </a:r>
            <a:br>
              <a:rPr lang="zh-CN" altLang="en-US" dirty="0"/>
            </a:br>
            <a:r>
              <a:rPr lang="zh-CN" altLang="en-US" dirty="0"/>
              <a:t>默认</a:t>
            </a:r>
            <a:r>
              <a:rPr lang="en-US" altLang="zh-CN" dirty="0"/>
              <a:t>Touch</a:t>
            </a:r>
            <a:r>
              <a:rPr lang="zh-CN" altLang="en-US" dirty="0"/>
              <a:t>手柄控制</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2050" name="Picture 2" descr="C:\Users\acer-pc\Desktop\snapsh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072" y="2564904"/>
            <a:ext cx="6564533" cy="389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88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Rift</a:t>
            </a:r>
            <a:endParaRPr lang="en-US" altLang="zh-CN" dirty="0" smtClean="0"/>
          </a:p>
          <a:p>
            <a:pPr lvl="1"/>
            <a:r>
              <a:rPr lang="zh-CN" altLang="en-US" dirty="0"/>
              <a:t>具体</a:t>
            </a:r>
            <a:r>
              <a:rPr lang="zh-CN" altLang="en-US" dirty="0" smtClean="0"/>
              <a:t>参数：</a:t>
            </a:r>
            <a:endParaRPr lang="en-US" altLang="zh-CN"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pic>
        <p:nvPicPr>
          <p:cNvPr id="3074" name="Picture 2" descr="C:\Users\acer-pc\Desktop\snapsh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988840"/>
            <a:ext cx="5581650" cy="23717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cer-pc\Desktop\snapsho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37" y="1693565"/>
            <a:ext cx="543877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cer-pc\Desktop\snapshot\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4" y="5085184"/>
            <a:ext cx="51530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6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AFC48D8-2BAD-4D17-A574-75078DB4854B}"/>
              </a:ext>
            </a:extLst>
          </p:cNvPr>
          <p:cNvSpPr>
            <a:spLocks noGrp="1"/>
          </p:cNvSpPr>
          <p:nvPr>
            <p:ph idx="1"/>
          </p:nvPr>
        </p:nvSpPr>
        <p:spPr/>
        <p:txBody>
          <a:bodyPr/>
          <a:lstStyle/>
          <a:p>
            <a:r>
              <a:rPr lang="en-US" altLang="zh-CN" dirty="0"/>
              <a:t>Oculus Rift</a:t>
            </a:r>
            <a:endParaRPr lang="en-US" altLang="zh-CN" dirty="0" smtClean="0"/>
          </a:p>
          <a:p>
            <a:pPr lvl="1"/>
            <a:r>
              <a:rPr lang="zh-CN" altLang="en-US" sz="2400" dirty="0"/>
              <a:t>实验室的</a:t>
            </a:r>
            <a:r>
              <a:rPr lang="en-US" altLang="zh-CN" sz="2400" dirty="0"/>
              <a:t>rift</a:t>
            </a:r>
            <a:r>
              <a:rPr lang="zh-CN" altLang="en-US" sz="2400" dirty="0"/>
              <a:t>是老版</a:t>
            </a:r>
            <a:r>
              <a:rPr lang="zh-CN" altLang="en-US" sz="2400" dirty="0" smtClean="0"/>
              <a:t>的</a:t>
            </a:r>
            <a:endParaRPr lang="en-US" altLang="zh-CN" sz="2400" dirty="0"/>
          </a:p>
          <a:p>
            <a:pPr marL="252000" lvl="1" indent="0">
              <a:buNone/>
            </a:pPr>
            <a:r>
              <a:rPr lang="zh-CN" altLang="en-US" sz="2400" dirty="0"/>
              <a:t/>
            </a:r>
            <a:br>
              <a:rPr lang="zh-CN" altLang="en-US" sz="2400" dirty="0"/>
            </a:br>
            <a:r>
              <a:rPr lang="zh-CN" altLang="en-US" sz="2400" dirty="0"/>
              <a:t>体验感觉：</a:t>
            </a:r>
            <a:br>
              <a:rPr lang="zh-CN" altLang="en-US" sz="2400" dirty="0"/>
            </a:br>
            <a:r>
              <a:rPr lang="zh-CN" altLang="en-US" sz="2400" dirty="0"/>
              <a:t>软件安装不方便</a:t>
            </a:r>
            <a:r>
              <a:rPr lang="en-US" altLang="zh-CN" sz="2400" dirty="0"/>
              <a:t>(</a:t>
            </a:r>
            <a:r>
              <a:rPr lang="zh-CN" altLang="en-US" sz="2400" dirty="0"/>
              <a:t>需翻墙</a:t>
            </a:r>
            <a:r>
              <a:rPr lang="en-US" altLang="zh-CN" sz="2400" dirty="0" smtClean="0"/>
              <a:t>)</a:t>
            </a:r>
          </a:p>
          <a:p>
            <a:pPr marL="252000" lvl="1" indent="0">
              <a:buNone/>
            </a:pPr>
            <a:r>
              <a:rPr lang="en-US" altLang="zh-CN" sz="2400" dirty="0"/>
              <a:t/>
            </a:r>
            <a:br>
              <a:rPr lang="en-US" altLang="zh-CN" sz="2400" dirty="0"/>
            </a:br>
            <a:r>
              <a:rPr lang="zh-CN" altLang="en-US" sz="2400" dirty="0"/>
              <a:t>画面清晰度不够</a:t>
            </a:r>
            <a:r>
              <a:rPr lang="zh-CN" altLang="en-US" sz="2400" dirty="0" smtClean="0"/>
              <a:t>高</a:t>
            </a:r>
            <a:endParaRPr lang="en-US" altLang="zh-CN" sz="2400" dirty="0" smtClean="0"/>
          </a:p>
          <a:p>
            <a:pPr marL="252000" lvl="1" indent="0">
              <a:buNone/>
            </a:pPr>
            <a:r>
              <a:rPr lang="zh-CN" altLang="en-US" sz="2400" dirty="0"/>
              <a:t/>
            </a:r>
            <a:br>
              <a:rPr lang="zh-CN" altLang="en-US" sz="2400" dirty="0"/>
            </a:br>
            <a:r>
              <a:rPr lang="zh-CN" altLang="en-US" sz="2400" dirty="0"/>
              <a:t>头盔较重，戴久了颈椎</a:t>
            </a:r>
            <a:r>
              <a:rPr lang="zh-CN" altLang="en-US" sz="2400" dirty="0" smtClean="0"/>
              <a:t>不适</a:t>
            </a:r>
            <a:endParaRPr lang="en-US" altLang="zh-CN" sz="2400" dirty="0" smtClean="0"/>
          </a:p>
          <a:p>
            <a:pPr marL="252000" lvl="1" indent="0">
              <a:buNone/>
            </a:pPr>
            <a:r>
              <a:rPr lang="zh-CN" altLang="en-US" sz="2400" dirty="0"/>
              <a:t/>
            </a:r>
            <a:br>
              <a:rPr lang="zh-CN" altLang="en-US" sz="2400" dirty="0"/>
            </a:br>
            <a:r>
              <a:rPr lang="zh-CN" altLang="en-US" sz="2400" dirty="0" smtClean="0"/>
              <a:t>可能</a:t>
            </a:r>
            <a:r>
              <a:rPr lang="zh-CN" altLang="en-US" sz="2400" dirty="0"/>
              <a:t>会有头晕、恶心的症状（刚吃了早饭戴了半小时就有想吐的感觉</a:t>
            </a:r>
            <a:r>
              <a:rPr lang="zh-CN" altLang="en-US" sz="2400" dirty="0" smtClean="0"/>
              <a:t>）</a:t>
            </a:r>
            <a:endParaRPr lang="en-US" altLang="zh-CN" sz="2400" dirty="0" smtClean="0"/>
          </a:p>
          <a:p>
            <a:pPr marL="252000" lvl="1" indent="0">
              <a:buNone/>
            </a:pPr>
            <a:r>
              <a:rPr lang="zh-CN" altLang="en-US" sz="2400" dirty="0"/>
              <a:t/>
            </a:r>
            <a:br>
              <a:rPr lang="zh-CN" altLang="en-US" sz="2400" dirty="0"/>
            </a:br>
            <a:r>
              <a:rPr lang="zh-CN" altLang="en-US" sz="2400" dirty="0"/>
              <a:t>带上后没法看到现实中的场景</a:t>
            </a:r>
            <a:endParaRPr lang="en-US" altLang="zh-CN" sz="2400" dirty="0" smtClean="0"/>
          </a:p>
        </p:txBody>
      </p:sp>
      <p:sp>
        <p:nvSpPr>
          <p:cNvPr id="3" name="标题 2">
            <a:extLst>
              <a:ext uri="{FF2B5EF4-FFF2-40B4-BE49-F238E27FC236}">
                <a16:creationId xmlns="" xmlns:a16="http://schemas.microsoft.com/office/drawing/2014/main"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2019.03.11 </a:t>
            </a:r>
            <a:r>
              <a:rPr lang="en-US" altLang="zh-CN" dirty="0"/>
              <a:t>~ </a:t>
            </a:r>
            <a:r>
              <a:rPr lang="en-US" altLang="zh-CN" dirty="0" smtClean="0"/>
              <a:t>2019.03.15</a:t>
            </a:r>
            <a:endParaRPr lang="zh-CN" altLang="en-US" dirty="0"/>
          </a:p>
        </p:txBody>
      </p:sp>
    </p:spTree>
    <p:extLst>
      <p:ext uri="{BB962C8B-B14F-4D97-AF65-F5344CB8AC3E}">
        <p14:creationId xmlns:p14="http://schemas.microsoft.com/office/powerpoint/2010/main" val="922631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effectLst/>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1291</Words>
  <Application>Microsoft Office PowerPoint</Application>
  <PresentationFormat>自定义</PresentationFormat>
  <Paragraphs>156</Paragraphs>
  <Slides>28</Slides>
  <Notes>13</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默认设计模板</vt:lpstr>
      <vt:lpstr>PowerPoint 演示文稿</vt:lpstr>
      <vt:lpstr>Outline</vt:lpstr>
      <vt:lpstr>Main Tasks (1/1)</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Weekly Progress：2019.03.11 ~ 2019.03.15</vt:lpstr>
      <vt:lpstr>Next Weeks</vt:lpstr>
      <vt:lpstr>PowerPoint 演示文稿</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李奕君</cp:lastModifiedBy>
  <cp:revision>1440</cp:revision>
  <cp:lastPrinted>2017-04-03T03:42:35Z</cp:lastPrinted>
  <dcterms:created xsi:type="dcterms:W3CDTF">2014-10-19T13:03:19Z</dcterms:created>
  <dcterms:modified xsi:type="dcterms:W3CDTF">2019-03-15T12:50:46Z</dcterms:modified>
</cp:coreProperties>
</file>